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59" r:id="rId10"/>
    <p:sldId id="269" r:id="rId11"/>
    <p:sldId id="266" r:id="rId12"/>
    <p:sldId id="272" r:id="rId13"/>
    <p:sldId id="273" r:id="rId14"/>
    <p:sldId id="267" r:id="rId15"/>
    <p:sldId id="268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38" autoAdjust="0"/>
  </p:normalViewPr>
  <p:slideViewPr>
    <p:cSldViewPr snapToGrid="0" snapToObjects="1">
      <p:cViewPr varScale="1">
        <p:scale>
          <a:sx n="105" d="100"/>
          <a:sy n="105" d="100"/>
        </p:scale>
        <p:origin x="-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26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0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0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5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8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08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37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5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06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2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3BC74-0A70-4F47-8D4E-8FBAEC30892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61C45-83BF-434D-8968-B91385C1F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0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torproject.org/download/download.html.en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c.gatech.edu/copeland/jac/small.txt" TargetMode="External"/><Relationship Id="rId3" Type="http://schemas.openxmlformats.org/officeDocument/2006/relationships/hyperlink" Target="http://www.csc.gatech.edu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acport.org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hyperlink" Target="https://panopticlick.eff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c.gatech.ed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c.gatech.edu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c.gatech.edu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c.gatech.ed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c.gatech.edu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c.gatech.edu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367972" y="956515"/>
            <a:ext cx="6224781" cy="415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/>
              <a:t>ECE-6612 </a:t>
            </a:r>
          </a:p>
          <a:p>
            <a:pPr algn="ctr">
              <a:defRPr/>
            </a:pPr>
            <a:r>
              <a:rPr lang="en-US" sz="2400" dirty="0"/>
              <a:t>http://</a:t>
            </a:r>
            <a:r>
              <a:rPr lang="en-US" sz="2400" dirty="0" err="1"/>
              <a:t>www.csc.gatech.edu</a:t>
            </a:r>
            <a:r>
              <a:rPr lang="en-US" sz="2400" dirty="0"/>
              <a:t>/</a:t>
            </a:r>
            <a:r>
              <a:rPr lang="en-US" sz="2400" dirty="0" err="1"/>
              <a:t>copeland</a:t>
            </a:r>
            <a:r>
              <a:rPr lang="en-US" sz="2400" dirty="0"/>
              <a:t>/</a:t>
            </a:r>
            <a:r>
              <a:rPr lang="en-US" sz="2400" dirty="0" err="1"/>
              <a:t>jac</a:t>
            </a:r>
            <a:r>
              <a:rPr lang="en-US" sz="2400" dirty="0"/>
              <a:t>/6612/ </a:t>
            </a:r>
          </a:p>
          <a:p>
            <a:pPr algn="ctr">
              <a:defRPr/>
            </a:pPr>
            <a:endParaRPr lang="en-US" sz="2400" dirty="0"/>
          </a:p>
          <a:p>
            <a:pPr algn="ctr">
              <a:defRPr/>
            </a:pPr>
            <a:r>
              <a:rPr lang="en-US" sz="2400" dirty="0"/>
              <a:t>Prof. John A. Copeland</a:t>
            </a:r>
          </a:p>
          <a:p>
            <a:pPr algn="ctr">
              <a:defRPr/>
            </a:pPr>
            <a:r>
              <a:rPr lang="en-US" sz="2400" dirty="0" err="1"/>
              <a:t>john.copeland@ece.gatech.edu</a:t>
            </a:r>
            <a:endParaRPr lang="en-US" sz="2400" dirty="0"/>
          </a:p>
          <a:p>
            <a:pPr algn="ctr">
              <a:defRPr/>
            </a:pPr>
            <a:r>
              <a:rPr lang="en-US" sz="2400" dirty="0"/>
              <a:t>404 894-5177</a:t>
            </a:r>
          </a:p>
          <a:p>
            <a:pPr algn="ctr">
              <a:defRPr/>
            </a:pPr>
            <a:endParaRPr lang="en-US" sz="2400" dirty="0"/>
          </a:p>
          <a:p>
            <a:pPr algn="ctr">
              <a:defRPr/>
            </a:pPr>
            <a:r>
              <a:rPr lang="en-US" sz="2400" dirty="0"/>
              <a:t>Office: Klaus 3362</a:t>
            </a:r>
          </a:p>
          <a:p>
            <a:pPr algn="ctr">
              <a:defRPr/>
            </a:pPr>
            <a:r>
              <a:rPr lang="en-US" sz="2400" dirty="0"/>
              <a:t>email or call for office visit</a:t>
            </a:r>
          </a:p>
          <a:p>
            <a:pPr algn="ctr">
              <a:defRPr/>
            </a:pPr>
            <a:endParaRPr lang="en-US" sz="2400" dirty="0" smtClean="0"/>
          </a:p>
          <a:p>
            <a:pPr algn="ctr">
              <a:defRPr/>
            </a:pPr>
            <a:r>
              <a:rPr lang="en-US" sz="2400" dirty="0" smtClean="0"/>
              <a:t>Safer Ways to Collect Web Objects</a:t>
            </a:r>
            <a:endParaRPr lang="en-US" sz="2400" dirty="0"/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851775" y="6340475"/>
            <a:ext cx="81164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dirty="0" smtClean="0"/>
              <a:t>2/14/</a:t>
            </a:r>
            <a:r>
              <a:rPr lang="en-US" sz="1600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657606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7386" y="188717"/>
            <a:ext cx="3845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Disguise Your IP Address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66441" y="906307"/>
            <a:ext cx="8077028" cy="5016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Use a VPN.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b="1" dirty="0" smtClean="0"/>
              <a:t>TOR – Anonymous Network Browser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400" dirty="0" smtClean="0">
                <a:hlinkClick r:id="rId2"/>
              </a:rPr>
              <a:t>https://</a:t>
            </a:r>
            <a:r>
              <a:rPr lang="en-US" sz="2400" dirty="0" err="1" smtClean="0">
                <a:hlinkClick r:id="rId2"/>
              </a:rPr>
              <a:t>www.torproject.org</a:t>
            </a:r>
            <a:r>
              <a:rPr lang="en-US" sz="2400" dirty="0" smtClean="0">
                <a:hlinkClick r:id="rId2"/>
              </a:rPr>
              <a:t>/download/</a:t>
            </a:r>
            <a:r>
              <a:rPr lang="en-US" sz="2400" dirty="0" err="1" smtClean="0">
                <a:hlinkClick r:id="rId2"/>
              </a:rPr>
              <a:t>download.html.en</a:t>
            </a:r>
            <a:endParaRPr lang="en-US" sz="2400" dirty="0" smtClean="0"/>
          </a:p>
          <a:p>
            <a:endParaRPr lang="en-US" sz="2400" b="1" dirty="0"/>
          </a:p>
          <a:p>
            <a:r>
              <a:rPr lang="en-US" sz="2400" b="1" dirty="0" smtClean="0"/>
              <a:t>Set up an </a:t>
            </a:r>
            <a:r>
              <a:rPr lang="en-US" sz="2400" b="1" u="sng" dirty="0" err="1" smtClean="0"/>
              <a:t>ssh</a:t>
            </a:r>
            <a:r>
              <a:rPr lang="en-US" sz="2400" b="1" dirty="0" smtClean="0"/>
              <a:t> tunnel </a:t>
            </a:r>
            <a:r>
              <a:rPr lang="en-US" sz="2400" dirty="0" smtClean="0"/>
              <a:t>through another host (if permitted).</a:t>
            </a:r>
          </a:p>
          <a:p>
            <a:endParaRPr lang="en-US" sz="2400" dirty="0"/>
          </a:p>
          <a:p>
            <a:r>
              <a:rPr lang="en-US" sz="2400" b="1" dirty="0" smtClean="0"/>
              <a:t>VNC</a:t>
            </a:r>
            <a:r>
              <a:rPr lang="en-US" sz="2400" dirty="0" smtClean="0"/>
              <a:t> (Virtual Network Console) (Mac: “Screen Sharing”).</a:t>
            </a:r>
          </a:p>
          <a:p>
            <a:endParaRPr lang="en-US" sz="2400" dirty="0"/>
          </a:p>
          <a:p>
            <a:endParaRPr lang="en-US" sz="2400" dirty="0" smtClean="0"/>
          </a:p>
          <a:p>
            <a:pPr algn="ctr"/>
            <a:r>
              <a:rPr lang="en-US" sz="2400" b="1" dirty="0" smtClean="0"/>
              <a:t>Videos on Personal Privacy</a:t>
            </a:r>
          </a:p>
          <a:p>
            <a:endParaRPr lang="en-US" sz="800" dirty="0"/>
          </a:p>
          <a:p>
            <a:r>
              <a:rPr lang="en-US" sz="2400" dirty="0"/>
              <a:t>http://</a:t>
            </a:r>
            <a:r>
              <a:rPr lang="en-US" sz="2400" dirty="0" err="1"/>
              <a:t>www.cbsnews.com</a:t>
            </a:r>
            <a:r>
              <a:rPr lang="en-US" sz="2400" dirty="0"/>
              <a:t>/news/data-brokers-selling-personal-information-60-minutes/</a:t>
            </a:r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407241" y="6544218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324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8405" y="200928"/>
            <a:ext cx="7718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Safer Way to Download Files: Use </a:t>
            </a:r>
            <a:r>
              <a:rPr lang="en-US" sz="2800" b="1" dirty="0" err="1" smtClean="0"/>
              <a:t>wget</a:t>
            </a:r>
            <a:r>
              <a:rPr lang="en-US" sz="2800" dirty="0" smtClean="0"/>
              <a:t> and </a:t>
            </a:r>
            <a:r>
              <a:rPr lang="en-US" sz="2800" b="1" dirty="0" smtClean="0"/>
              <a:t>curl*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0933" y="724148"/>
            <a:ext cx="885103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&gt; </a:t>
            </a:r>
            <a:r>
              <a:rPr lang="en-US" sz="2000" b="1" dirty="0" err="1" smtClean="0"/>
              <a:t>wget</a:t>
            </a:r>
            <a:r>
              <a:rPr lang="en-US" sz="2000" b="1" dirty="0" smtClean="0"/>
              <a:t>   –P </a:t>
            </a:r>
            <a:r>
              <a:rPr lang="en-US" sz="2000" b="1" i="1" dirty="0" err="1" smtClean="0"/>
              <a:t>dir</a:t>
            </a:r>
            <a:r>
              <a:rPr lang="en-US" sz="2000" b="1" i="1" dirty="0" smtClean="0"/>
              <a:t> </a:t>
            </a:r>
            <a:r>
              <a:rPr lang="en-US" sz="2000" b="1" dirty="0" smtClean="0"/>
              <a:t>  </a:t>
            </a:r>
            <a:r>
              <a:rPr lang="en-US" sz="2000" b="1" dirty="0" smtClean="0">
                <a:hlinkClick r:id="rId2"/>
              </a:rPr>
              <a:t>http://www.csc.gatech.edu/copeland/jac/small.txt</a:t>
            </a:r>
            <a:endParaRPr lang="en-US" sz="2000" b="1" dirty="0" smtClean="0"/>
          </a:p>
          <a:p>
            <a:r>
              <a:rPr lang="en-US" b="1" dirty="0" smtClean="0"/>
              <a:t>      </a:t>
            </a:r>
            <a:r>
              <a:rPr lang="en-US" dirty="0" smtClean="0"/>
              <a:t>                           (the file "</a:t>
            </a:r>
            <a:r>
              <a:rPr lang="en-US" dirty="0" err="1" smtClean="0"/>
              <a:t>small.txt</a:t>
            </a:r>
            <a:r>
              <a:rPr lang="en-US" dirty="0" smtClean="0"/>
              <a:t>" will be put in the directory </a:t>
            </a:r>
            <a:r>
              <a:rPr lang="en-US" i="1" dirty="0" smtClean="0"/>
              <a:t>"</a:t>
            </a:r>
            <a:r>
              <a:rPr lang="en-US" i="1" dirty="0" err="1" smtClean="0"/>
              <a:t>dir</a:t>
            </a:r>
            <a:r>
              <a:rPr lang="en-US" i="1" dirty="0" smtClean="0"/>
              <a:t>")</a:t>
            </a:r>
          </a:p>
          <a:p>
            <a:endParaRPr lang="en-US" sz="1050" b="1" dirty="0"/>
          </a:p>
          <a:p>
            <a:r>
              <a:rPr lang="en-US" sz="2000" dirty="0" smtClean="0"/>
              <a:t>GET /</a:t>
            </a:r>
            <a:r>
              <a:rPr lang="en-US" sz="2000" dirty="0" err="1" smtClean="0"/>
              <a:t>copeland</a:t>
            </a:r>
            <a:r>
              <a:rPr lang="en-US" sz="2000" dirty="0" smtClean="0"/>
              <a:t>/</a:t>
            </a:r>
            <a:r>
              <a:rPr lang="en-US" sz="2000" dirty="0" err="1" smtClean="0"/>
              <a:t>jac</a:t>
            </a:r>
            <a:r>
              <a:rPr lang="en-US" sz="2000" dirty="0" smtClean="0"/>
              <a:t>/</a:t>
            </a:r>
            <a:r>
              <a:rPr lang="en-US" sz="2000" dirty="0" err="1" smtClean="0"/>
              <a:t>small.txt</a:t>
            </a:r>
            <a:r>
              <a:rPr lang="en-US" sz="2000" dirty="0" smtClean="0"/>
              <a:t> HTTP/1.1</a:t>
            </a:r>
          </a:p>
          <a:p>
            <a:r>
              <a:rPr lang="en-US" sz="2000" dirty="0" smtClean="0"/>
              <a:t>User-Agent: </a:t>
            </a:r>
            <a:r>
              <a:rPr lang="en-US" sz="2000" dirty="0" err="1" smtClean="0"/>
              <a:t>Wget</a:t>
            </a:r>
            <a:r>
              <a:rPr lang="en-US" sz="2000" dirty="0" smtClean="0"/>
              <a:t>/1.16.1 (</a:t>
            </a:r>
            <a:r>
              <a:rPr lang="en-US" sz="2000" dirty="0" smtClean="0">
                <a:solidFill>
                  <a:srgbClr val="FF0000"/>
                </a:solidFill>
              </a:rPr>
              <a:t>darwin14.0.0</a:t>
            </a:r>
            <a:r>
              <a:rPr lang="en-US" sz="2000" dirty="0" smtClean="0"/>
              <a:t>)      {still reveals the operating system}</a:t>
            </a:r>
          </a:p>
          <a:p>
            <a:r>
              <a:rPr lang="en-US" sz="2000" dirty="0" smtClean="0"/>
              <a:t> . . .</a:t>
            </a:r>
          </a:p>
          <a:p>
            <a:endParaRPr lang="en-US" sz="2000" dirty="0" smtClean="0"/>
          </a:p>
          <a:p>
            <a:r>
              <a:rPr lang="en-US" sz="2000" b="1" dirty="0" smtClean="0"/>
              <a:t> &gt; curl  </a:t>
            </a:r>
            <a:r>
              <a:rPr lang="en-US" sz="2000" b="1" dirty="0" smtClean="0"/>
              <a:t>-</a:t>
            </a:r>
            <a:r>
              <a:rPr lang="en-US" sz="2000" b="1" dirty="0" smtClean="0"/>
              <a:t>A  'Mozilla</a:t>
            </a:r>
            <a:r>
              <a:rPr lang="en-US" sz="2000" b="1" dirty="0"/>
              <a:t>/4.0 (compatible; MSIE 8.0; Windows NT 6.0; WOW64; Trident/4.0; SLCC1)'  </a:t>
            </a:r>
            <a:r>
              <a:rPr lang="en-US" sz="2000" b="1" dirty="0" smtClean="0"/>
              <a:t>-</a:t>
            </a:r>
            <a:r>
              <a:rPr lang="en-US" sz="2000" b="1" dirty="0"/>
              <a:t>H  'Accept: */*</a:t>
            </a:r>
            <a:r>
              <a:rPr lang="en-US" sz="2000" b="1" dirty="0" smtClean="0"/>
              <a:t>'  </a:t>
            </a:r>
            <a:r>
              <a:rPr lang="en-US" sz="2000" b="1" dirty="0"/>
              <a:t>-H  </a:t>
            </a:r>
            <a:r>
              <a:rPr lang="en-US" sz="2000" b="1" dirty="0" smtClean="0"/>
              <a:t>'-</a:t>
            </a:r>
            <a:r>
              <a:rPr lang="en-US" sz="2000" b="1" dirty="0"/>
              <a:t>If-Modified-</a:t>
            </a:r>
            <a:r>
              <a:rPr lang="en-US" sz="2000" b="1" dirty="0" smtClean="0"/>
              <a:t>Since:'   </a:t>
            </a:r>
            <a:r>
              <a:rPr lang="en-US" sz="2000" b="1" dirty="0" smtClean="0"/>
              <a:t>-</a:t>
            </a:r>
            <a:r>
              <a:rPr lang="en-US" sz="2000" b="1" dirty="0"/>
              <a:t>o </a:t>
            </a:r>
            <a:r>
              <a:rPr lang="en-US" sz="2000" i="1" dirty="0"/>
              <a:t>file</a:t>
            </a:r>
            <a:r>
              <a:rPr lang="en-US" sz="2000" b="1" dirty="0"/>
              <a:t> </a:t>
            </a:r>
            <a:r>
              <a:rPr lang="en-US" sz="2000" b="1" dirty="0" smtClean="0"/>
              <a:t>                                http</a:t>
            </a:r>
            <a:r>
              <a:rPr lang="en-US" sz="2000" b="1" dirty="0"/>
              <a:t>://</a:t>
            </a:r>
            <a:r>
              <a:rPr lang="en-US" sz="2000" b="1" dirty="0" err="1"/>
              <a:t>www.csc.gatech.edu</a:t>
            </a:r>
            <a:r>
              <a:rPr lang="en-US" sz="2000" b="1" dirty="0"/>
              <a:t>/</a:t>
            </a:r>
            <a:r>
              <a:rPr lang="en-US" sz="2000" b="1" dirty="0" err="1"/>
              <a:t>copeland</a:t>
            </a:r>
            <a:r>
              <a:rPr lang="en-US" sz="2000" b="1" dirty="0"/>
              <a:t>/</a:t>
            </a:r>
            <a:r>
              <a:rPr lang="en-US" sz="2000" b="1" dirty="0" err="1"/>
              <a:t>jac</a:t>
            </a:r>
            <a:r>
              <a:rPr lang="en-US" sz="2000" b="1" dirty="0"/>
              <a:t>/6612/</a:t>
            </a:r>
            <a:r>
              <a:rPr lang="en-US" sz="2000" b="1" dirty="0" err="1"/>
              <a:t>small.txt</a:t>
            </a:r>
            <a:r>
              <a:rPr lang="en-US" sz="2000" b="1" dirty="0"/>
              <a:t> </a:t>
            </a:r>
            <a:r>
              <a:rPr lang="en-US" sz="2000" b="1" dirty="0" smtClean="0"/>
              <a:t>          </a:t>
            </a:r>
            <a:r>
              <a:rPr lang="en-US" sz="2000" i="1" dirty="0" smtClean="0"/>
              <a:t>(single line)</a:t>
            </a:r>
            <a:endParaRPr lang="en-US" sz="2000" i="1" dirty="0" smtClean="0"/>
          </a:p>
          <a:p>
            <a:endParaRPr lang="en-US" sz="1400" dirty="0" smtClean="0"/>
          </a:p>
          <a:p>
            <a:r>
              <a:rPr lang="en-US" sz="2000" dirty="0" smtClean="0"/>
              <a:t>GET /</a:t>
            </a:r>
            <a:r>
              <a:rPr lang="en-US" sz="2000" dirty="0" err="1" smtClean="0"/>
              <a:t>copeland</a:t>
            </a:r>
            <a:r>
              <a:rPr lang="en-US" sz="2000" dirty="0" smtClean="0"/>
              <a:t>/</a:t>
            </a:r>
            <a:r>
              <a:rPr lang="en-US" sz="2000" dirty="0" err="1" smtClean="0"/>
              <a:t>jac</a:t>
            </a:r>
            <a:r>
              <a:rPr lang="en-US" sz="2000" dirty="0" smtClean="0"/>
              <a:t>/6612/</a:t>
            </a:r>
            <a:r>
              <a:rPr lang="en-US" sz="2000" dirty="0" err="1" smtClean="0"/>
              <a:t>small.txt</a:t>
            </a:r>
            <a:r>
              <a:rPr lang="en-US" sz="2000" dirty="0" smtClean="0"/>
              <a:t> HTTP/1.1</a:t>
            </a:r>
          </a:p>
          <a:p>
            <a:r>
              <a:rPr lang="en-US" sz="2000" b="1" dirty="0" smtClean="0"/>
              <a:t>User-Agent: 'Mozilla/4.0 (compatible; MSIE 8.0; Windows NT 6.0; </a:t>
            </a:r>
            <a:r>
              <a:rPr lang="en-US" sz="2000" dirty="0" smtClean="0"/>
              <a:t>WOW64;  </a:t>
            </a:r>
          </a:p>
          <a:p>
            <a:r>
              <a:rPr lang="en-US" sz="2000" dirty="0" smtClean="0"/>
              <a:t>   Trident/4.0; SLCC1)      </a:t>
            </a:r>
          </a:p>
          <a:p>
            <a:r>
              <a:rPr lang="en-US" sz="2000" dirty="0" smtClean="0"/>
              <a:t>Host: </a:t>
            </a:r>
            <a:r>
              <a:rPr lang="en-US" sz="2000" dirty="0" smtClean="0">
                <a:hlinkClick r:id="rId3"/>
              </a:rPr>
              <a:t>www.csc.gatech.edu</a:t>
            </a:r>
            <a:endParaRPr lang="en-US" sz="2000" dirty="0" smtClean="0"/>
          </a:p>
          <a:p>
            <a:r>
              <a:rPr lang="en-US" sz="2000" dirty="0" smtClean="0"/>
              <a:t>Accept: */*</a:t>
            </a:r>
          </a:p>
          <a:p>
            <a:r>
              <a:rPr lang="en-US" sz="2000" dirty="0"/>
              <a:t> . . </a:t>
            </a:r>
            <a:r>
              <a:rPr lang="en-US" sz="2000" dirty="0" smtClean="0"/>
              <a:t>.      </a:t>
            </a:r>
            <a:r>
              <a:rPr lang="en-US" sz="2000" b="1" dirty="0" smtClean="0"/>
              <a:t>                     </a:t>
            </a:r>
            <a:r>
              <a:rPr lang="en-US" sz="2000" i="1" dirty="0" smtClean="0"/>
              <a:t>No     ' -If-Modified-Since:'  </a:t>
            </a:r>
            <a:r>
              <a:rPr lang="en-US" i="1" dirty="0" smtClean="0"/>
              <a:t> {this ensures a download}</a:t>
            </a:r>
            <a:endParaRPr lang="en-US" sz="2000" i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92798" y="5962411"/>
            <a:ext cx="8432054" cy="646331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•"/>
            </a:pPr>
            <a:r>
              <a:rPr lang="en-US" b="1" dirty="0" smtClean="0"/>
              <a:t>-A </a:t>
            </a:r>
            <a:r>
              <a:rPr lang="en-US" dirty="0" smtClean="0"/>
              <a:t>'text'        sets the “User-Agent” to "text"       </a:t>
            </a:r>
          </a:p>
          <a:p>
            <a:pPr marL="285750" indent="-285750">
              <a:buFontTx/>
              <a:buChar char="•"/>
            </a:pPr>
            <a:r>
              <a:rPr lang="en-US" b="1" dirty="0" smtClean="0"/>
              <a:t>-H </a:t>
            </a:r>
            <a:r>
              <a:rPr lang="en-US" dirty="0" smtClean="0"/>
              <a:t>'</a:t>
            </a:r>
            <a:r>
              <a:rPr lang="en-US" dirty="0" err="1" smtClean="0"/>
              <a:t>X:text</a:t>
            </a:r>
            <a:r>
              <a:rPr lang="en-US" dirty="0" smtClean="0"/>
              <a:t>'    sets any header “X:” to “text”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07241" y="6556429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968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ammer Site from Ma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" y="1092200"/>
            <a:ext cx="8966200" cy="4660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73385" y="295038"/>
            <a:ext cx="5519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Scammer Site as Mac Using </a:t>
            </a:r>
            <a:r>
              <a:rPr lang="en-US" dirty="0" err="1" smtClean="0"/>
              <a:t>FireFox</a:t>
            </a:r>
            <a:r>
              <a:rPr lang="en-US" dirty="0" smtClean="0"/>
              <a:t> Browser Would See It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07241" y="6544218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073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ammer Site from PC IE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414" y="423314"/>
            <a:ext cx="7801822" cy="60802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92701" y="238648"/>
            <a:ext cx="4224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Scammer Site as PC using IE-7 Would See It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07241" y="6544218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07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407241" y="6495374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06241" y="215502"/>
            <a:ext cx="6294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Examination of Files  (from </a:t>
            </a:r>
            <a:r>
              <a:rPr lang="en-US" sz="2800" b="1" dirty="0" err="1" smtClean="0"/>
              <a:t>wget</a:t>
            </a:r>
            <a:r>
              <a:rPr lang="en-US" sz="2800" dirty="0" smtClean="0"/>
              <a:t> and </a:t>
            </a:r>
            <a:r>
              <a:rPr lang="en-US" sz="2800" b="1" dirty="0" smtClean="0"/>
              <a:t>curl)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2037" y="738722"/>
            <a:ext cx="8634134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2400" b="1" dirty="0" smtClean="0"/>
              <a:t>Not Safe</a:t>
            </a:r>
            <a:r>
              <a:rPr lang="en-US" sz="2400" dirty="0" smtClean="0"/>
              <a:t>:</a:t>
            </a:r>
          </a:p>
          <a:p>
            <a:pPr>
              <a:spcAft>
                <a:spcPts val="500"/>
              </a:spcAft>
            </a:pPr>
            <a:r>
              <a:rPr lang="en-US" sz="2400" dirty="0"/>
              <a:t> </a:t>
            </a:r>
            <a:r>
              <a:rPr lang="en-US" sz="2400" dirty="0" smtClean="0"/>
              <a:t>  Open the file in a </a:t>
            </a:r>
            <a:r>
              <a:rPr lang="en-US" sz="2400" b="1" dirty="0" smtClean="0"/>
              <a:t>Web Browser</a:t>
            </a:r>
            <a:r>
              <a:rPr lang="en-US" sz="2400" dirty="0" smtClean="0"/>
              <a:t>   (better if Internet disconnected).</a:t>
            </a:r>
          </a:p>
          <a:p>
            <a:pPr>
              <a:spcAft>
                <a:spcPts val="500"/>
              </a:spcAft>
            </a:pPr>
            <a:r>
              <a:rPr lang="en-US" sz="2400" dirty="0" smtClean="0"/>
              <a:t>   Open the file in </a:t>
            </a:r>
            <a:r>
              <a:rPr lang="en-US" sz="2400" b="1" dirty="0" smtClean="0"/>
              <a:t>MS Word </a:t>
            </a:r>
            <a:r>
              <a:rPr lang="en-US" sz="2400" dirty="0" smtClean="0"/>
              <a:t>(will download, after asking)</a:t>
            </a:r>
          </a:p>
          <a:p>
            <a:pPr>
              <a:spcAft>
                <a:spcPts val="500"/>
              </a:spcAft>
            </a:pPr>
            <a:r>
              <a:rPr lang="en-US" sz="2400" b="1" dirty="0" smtClean="0"/>
              <a:t>Safe:</a:t>
            </a:r>
          </a:p>
          <a:p>
            <a:pPr>
              <a:spcAft>
                <a:spcPts val="500"/>
              </a:spcAft>
            </a:pPr>
            <a:r>
              <a:rPr lang="en-US" sz="2400" dirty="0" smtClean="0"/>
              <a:t>  Plain text editor (less, cat, notepad++, vi, </a:t>
            </a:r>
            <a:r>
              <a:rPr lang="en-US" sz="2400" dirty="0" err="1" smtClean="0"/>
              <a:t>pico</a:t>
            </a:r>
            <a:r>
              <a:rPr lang="en-US" sz="2400" dirty="0"/>
              <a:t>)</a:t>
            </a:r>
            <a:r>
              <a:rPr lang="en-US" sz="2400" dirty="0" smtClean="0"/>
              <a:t> – if pure text.</a:t>
            </a:r>
          </a:p>
          <a:p>
            <a:pPr>
              <a:spcAft>
                <a:spcPts val="500"/>
              </a:spcAft>
            </a:pPr>
            <a:r>
              <a:rPr lang="en-US" sz="2400" dirty="0"/>
              <a:t> </a:t>
            </a:r>
            <a:r>
              <a:rPr lang="en-US" sz="2400" dirty="0" smtClean="0"/>
              <a:t>     Mac “</a:t>
            </a:r>
            <a:r>
              <a:rPr lang="en-US" sz="2400" dirty="0" err="1" smtClean="0"/>
              <a:t>TextEdit</a:t>
            </a:r>
            <a:r>
              <a:rPr lang="en-US" sz="2400" dirty="0" smtClean="0"/>
              <a:t>” – change default from RTF to “</a:t>
            </a:r>
            <a:r>
              <a:rPr lang="en-US" sz="2400" dirty="0" err="1" smtClean="0"/>
              <a:t>plainexed</a:t>
            </a:r>
            <a:r>
              <a:rPr lang="en-US" sz="2400" dirty="0" smtClean="0"/>
              <a:t>” first</a:t>
            </a:r>
          </a:p>
          <a:p>
            <a:pPr>
              <a:spcAft>
                <a:spcPts val="500"/>
              </a:spcAft>
            </a:pPr>
            <a:r>
              <a:rPr lang="en-US" sz="2400" dirty="0" smtClean="0"/>
              <a:t>  </a:t>
            </a:r>
            <a:r>
              <a:rPr lang="en-US" sz="2400" b="1" dirty="0" smtClean="0"/>
              <a:t>Binary File Viewers</a:t>
            </a:r>
            <a:r>
              <a:rPr lang="en-US" sz="2400" dirty="0" smtClean="0"/>
              <a:t>:  “strings”,  “</a:t>
            </a:r>
            <a:r>
              <a:rPr lang="en-US" sz="2400" dirty="0" err="1" smtClean="0"/>
              <a:t>hexdump</a:t>
            </a:r>
            <a:r>
              <a:rPr lang="en-US" sz="2400" dirty="0" smtClean="0"/>
              <a:t>  –C”, “</a:t>
            </a:r>
            <a:r>
              <a:rPr lang="en-US" sz="2400" dirty="0" err="1" smtClean="0"/>
              <a:t>hextext</a:t>
            </a:r>
            <a:r>
              <a:rPr lang="en-US" sz="2400" dirty="0" smtClean="0"/>
              <a:t>”, “</a:t>
            </a:r>
            <a:r>
              <a:rPr lang="en-US" sz="2400" dirty="0" err="1" smtClean="0"/>
              <a:t>gdb</a:t>
            </a:r>
            <a:r>
              <a:rPr lang="en-US" sz="2400" dirty="0" smtClean="0"/>
              <a:t>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2037" y="4286914"/>
            <a:ext cx="87318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 smtClean="0">
                <a:latin typeface="Monaco"/>
                <a:cs typeface="Monaco"/>
              </a:rPr>
              <a:t>00000000  </a:t>
            </a:r>
            <a:r>
              <a:rPr lang="da-DK" sz="1400" dirty="0" err="1">
                <a:latin typeface="Monaco"/>
                <a:cs typeface="Monaco"/>
              </a:rPr>
              <a:t>ff</a:t>
            </a:r>
            <a:r>
              <a:rPr lang="da-DK" sz="1400" dirty="0">
                <a:latin typeface="Monaco"/>
                <a:cs typeface="Monaco"/>
              </a:rPr>
              <a:t> d8 </a:t>
            </a:r>
            <a:r>
              <a:rPr lang="da-DK" sz="1400" dirty="0" err="1">
                <a:latin typeface="Monaco"/>
                <a:cs typeface="Monaco"/>
              </a:rPr>
              <a:t>ff</a:t>
            </a:r>
            <a:r>
              <a:rPr lang="da-DK" sz="1400" dirty="0">
                <a:latin typeface="Monaco"/>
                <a:cs typeface="Monaco"/>
              </a:rPr>
              <a:t> e0 00 10 4a 46  49 46 00 01 01 01 00 60  |......</a:t>
            </a:r>
            <a:r>
              <a:rPr lang="da-DK" sz="1400" b="1" u="sng" dirty="0">
                <a:latin typeface="Monaco"/>
                <a:cs typeface="Monaco"/>
              </a:rPr>
              <a:t>JFIF</a:t>
            </a:r>
            <a:r>
              <a:rPr lang="da-DK" sz="1400" dirty="0">
                <a:latin typeface="Monaco"/>
                <a:cs typeface="Monaco"/>
              </a:rPr>
              <a:t>.....`|</a:t>
            </a:r>
          </a:p>
          <a:p>
            <a:r>
              <a:rPr lang="da-DK" sz="1400" dirty="0">
                <a:latin typeface="Monaco"/>
                <a:cs typeface="Monaco"/>
              </a:rPr>
              <a:t>00000010  00 60 00 00 </a:t>
            </a:r>
            <a:r>
              <a:rPr lang="da-DK" sz="1400" dirty="0" err="1">
                <a:latin typeface="Monaco"/>
                <a:cs typeface="Monaco"/>
              </a:rPr>
              <a:t>ff</a:t>
            </a:r>
            <a:r>
              <a:rPr lang="da-DK" sz="1400" dirty="0">
                <a:latin typeface="Monaco"/>
                <a:cs typeface="Monaco"/>
              </a:rPr>
              <a:t> </a:t>
            </a:r>
            <a:r>
              <a:rPr lang="da-DK" sz="1400" dirty="0" err="1">
                <a:latin typeface="Monaco"/>
                <a:cs typeface="Monaco"/>
              </a:rPr>
              <a:t>db</a:t>
            </a:r>
            <a:r>
              <a:rPr lang="da-DK" sz="1400" dirty="0">
                <a:latin typeface="Monaco"/>
                <a:cs typeface="Monaco"/>
              </a:rPr>
              <a:t> 00 43  00 14 10 10 18 12 18 26  |.`.....C.......&amp;|</a:t>
            </a:r>
          </a:p>
          <a:p>
            <a:r>
              <a:rPr lang="da-DK" sz="1400" dirty="0">
                <a:latin typeface="Monaco"/>
                <a:cs typeface="Monaco"/>
              </a:rPr>
              <a:t>00000020  17 17 26 31 25 1e 25 31  2d 25 25 25 25 2d 3d 34  |..&amp;1%.%1-%%%%-=4|</a:t>
            </a:r>
          </a:p>
          <a:p>
            <a:r>
              <a:rPr lang="en-US" sz="1400" dirty="0">
                <a:latin typeface="Monaco"/>
                <a:cs typeface="Monaco"/>
              </a:rPr>
              <a:t>00000030  34 34 34 34 3d 42 3f 3f  3f 3f 3f 3f 42 42 42 43  |4444=B??????BBBC|</a:t>
            </a:r>
          </a:p>
          <a:p>
            <a:r>
              <a:rPr lang="en-US" sz="1400" dirty="0">
                <a:latin typeface="Monaco"/>
                <a:cs typeface="Monaco"/>
              </a:rPr>
              <a:t>00000040  43 43 42 42 43 43 43 43  43 43 44 44 44 44 44 44  |CCBBCCCCCCDDDDDD|</a:t>
            </a:r>
          </a:p>
          <a:p>
            <a:r>
              <a:rPr lang="da-DK" sz="1400" dirty="0">
                <a:latin typeface="Monaco"/>
                <a:cs typeface="Monaco"/>
              </a:rPr>
              <a:t>00000050  44 44 44 44 44 44 44 44  44 </a:t>
            </a:r>
            <a:r>
              <a:rPr lang="da-DK" sz="1400" dirty="0" err="1">
                <a:latin typeface="Monaco"/>
                <a:cs typeface="Monaco"/>
              </a:rPr>
              <a:t>ff</a:t>
            </a:r>
            <a:r>
              <a:rPr lang="da-DK" sz="1400" dirty="0">
                <a:latin typeface="Monaco"/>
                <a:cs typeface="Monaco"/>
              </a:rPr>
              <a:t> </a:t>
            </a:r>
            <a:r>
              <a:rPr lang="da-DK" sz="1400" dirty="0" err="1">
                <a:latin typeface="Monaco"/>
                <a:cs typeface="Monaco"/>
              </a:rPr>
              <a:t>db</a:t>
            </a:r>
            <a:r>
              <a:rPr lang="da-DK" sz="1400" dirty="0">
                <a:latin typeface="Monaco"/>
                <a:cs typeface="Monaco"/>
              </a:rPr>
              <a:t> 00 43 01 15 19  |DDDDDDDDD...C...|</a:t>
            </a:r>
          </a:p>
          <a:p>
            <a:r>
              <a:rPr lang="da-DK" sz="1400" dirty="0">
                <a:latin typeface="Monaco"/>
                <a:cs typeface="Monaco"/>
              </a:rPr>
              <a:t>00000060  19 1f 1c 1f 25 18 18 25  34 25 1f 25 34 42 34 2a  |....%..%4%.%4B4*|</a:t>
            </a:r>
          </a:p>
          <a:p>
            <a:r>
              <a:rPr lang="en-US" sz="1400" dirty="0">
                <a:latin typeface="Monaco"/>
                <a:cs typeface="Monaco"/>
              </a:rPr>
              <a:t>00000070  2a 34 42 43 42 40 34 40  42 43 43 42 42 42 42 42  |*4BCB@4@BCCBBBBB|</a:t>
            </a:r>
          </a:p>
          <a:p>
            <a:r>
              <a:rPr lang="en-US" sz="1400" dirty="0">
                <a:latin typeface="Monaco"/>
                <a:cs typeface="Monaco"/>
              </a:rPr>
              <a:t>00000080  42 43 43 43 43 43 43 43  43 43 43 43 43 43 43 44  |BCCCCCCCCCCCCCCD|</a:t>
            </a:r>
          </a:p>
          <a:p>
            <a:r>
              <a:rPr lang="en-US" sz="1400" dirty="0">
                <a:latin typeface="Monaco"/>
                <a:cs typeface="Monaco"/>
              </a:rPr>
              <a:t>00000090  44 44 44 44 44 44 44 44  44 44 44 44 44 44 </a:t>
            </a:r>
            <a:r>
              <a:rPr lang="en-US" sz="1400" dirty="0" err="1">
                <a:latin typeface="Monaco"/>
                <a:cs typeface="Monaco"/>
              </a:rPr>
              <a:t>ff</a:t>
            </a:r>
            <a:r>
              <a:rPr lang="en-US" sz="1400" dirty="0">
                <a:latin typeface="Monaco"/>
                <a:cs typeface="Monaco"/>
              </a:rPr>
              <a:t> c0  |DDDDDDDDDDDDDD..</a:t>
            </a:r>
            <a:r>
              <a:rPr lang="en-US" sz="1400" dirty="0" smtClean="0">
                <a:latin typeface="Monaco"/>
                <a:cs typeface="Monaco"/>
              </a:rPr>
              <a:t>|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292" y="3846463"/>
            <a:ext cx="8835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Monaco"/>
                <a:cs typeface="Monaco"/>
              </a:rPr>
              <a:t>$ </a:t>
            </a:r>
            <a:r>
              <a:rPr lang="en-US" b="1" dirty="0" err="1" smtClean="0">
                <a:latin typeface="Monaco"/>
                <a:cs typeface="Monaco"/>
              </a:rPr>
              <a:t>hexdump</a:t>
            </a:r>
            <a:r>
              <a:rPr lang="en-US" b="1" dirty="0" smtClean="0">
                <a:latin typeface="Monaco"/>
                <a:cs typeface="Monaco"/>
              </a:rPr>
              <a:t> -C-n 160 Floods4.jpg (bytes 6-9 -&gt; “JFIF”, jpg file)   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832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822" y="488440"/>
            <a:ext cx="8744047" cy="5586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$ </a:t>
            </a:r>
            <a:r>
              <a:rPr lang="en-US" sz="2800" b="1" dirty="0"/>
              <a:t>strings </a:t>
            </a:r>
            <a:r>
              <a:rPr lang="en-US" sz="2800" b="1" dirty="0" smtClean="0"/>
              <a:t> -</a:t>
            </a:r>
            <a:r>
              <a:rPr lang="en-US" sz="2800" b="1" dirty="0"/>
              <a:t>o  ~/bin/</a:t>
            </a:r>
            <a:r>
              <a:rPr lang="en-US" sz="2800" b="1" dirty="0" err="1" smtClean="0"/>
              <a:t>udp_send</a:t>
            </a:r>
            <a:endParaRPr lang="en-US" sz="2800" dirty="0" smtClean="0"/>
          </a:p>
          <a:p>
            <a:endParaRPr lang="en-US" sz="900" b="1" dirty="0"/>
          </a:p>
          <a:p>
            <a:r>
              <a:rPr lang="de-DE" sz="2400" dirty="0"/>
              <a:t>   3852 I am </a:t>
            </a:r>
            <a:r>
              <a:rPr lang="de-DE" sz="2400" dirty="0" err="1"/>
              <a:t>here</a:t>
            </a:r>
            <a:endParaRPr lang="de-DE" sz="2400" dirty="0"/>
          </a:p>
          <a:p>
            <a:r>
              <a:rPr lang="en-US" sz="2400" dirty="0"/>
              <a:t>   3864 Usage:  </a:t>
            </a:r>
            <a:r>
              <a:rPr lang="en-US" sz="2400" dirty="0" err="1"/>
              <a:t>udp_send</a:t>
            </a:r>
            <a:r>
              <a:rPr lang="en-US" sz="2400" dirty="0"/>
              <a:t>  </a:t>
            </a:r>
            <a:r>
              <a:rPr lang="en-US" sz="2400" dirty="0" smtClean="0"/>
              <a:t>143.215.151.101   5678   </a:t>
            </a:r>
            <a:r>
              <a:rPr lang="en-US" sz="2400" dirty="0"/>
              <a:t>(default </a:t>
            </a:r>
            <a:r>
              <a:rPr lang="en-US" sz="2400" dirty="0" smtClean="0"/>
              <a:t>is 5678) </a:t>
            </a:r>
            <a:endParaRPr lang="en-US" sz="2400" dirty="0"/>
          </a:p>
          <a:p>
            <a:r>
              <a:rPr lang="es-ES_tradnl" sz="2400" dirty="0"/>
              <a:t>   3936 IP  %</a:t>
            </a:r>
            <a:r>
              <a:rPr lang="es-ES_tradnl" sz="2400" dirty="0" err="1"/>
              <a:t>u.%u.%u.%u</a:t>
            </a:r>
            <a:r>
              <a:rPr lang="es-ES_tradnl" sz="2400" dirty="0"/>
              <a:t>   UDP </a:t>
            </a:r>
            <a:r>
              <a:rPr lang="es-ES_tradnl" sz="2400" dirty="0" err="1"/>
              <a:t>port</a:t>
            </a:r>
            <a:r>
              <a:rPr lang="es-ES_tradnl" sz="2400" dirty="0"/>
              <a:t> %i   </a:t>
            </a:r>
          </a:p>
          <a:p>
            <a:r>
              <a:rPr lang="es-ES_tradnl" sz="2400" dirty="0"/>
              <a:t>   3972 Socket </a:t>
            </a:r>
            <a:r>
              <a:rPr lang="es-ES_tradnl" sz="2400" dirty="0" err="1"/>
              <a:t>Creation</a:t>
            </a:r>
            <a:r>
              <a:rPr lang="es-ES_tradnl" sz="2400" dirty="0"/>
              <a:t> Error. </a:t>
            </a:r>
            <a:r>
              <a:rPr lang="es-ES_tradnl" sz="2400" dirty="0" err="1"/>
              <a:t>sd</a:t>
            </a:r>
            <a:r>
              <a:rPr lang="es-ES_tradnl" sz="2400" dirty="0"/>
              <a:t> = %i</a:t>
            </a:r>
          </a:p>
          <a:p>
            <a:r>
              <a:rPr lang="es-ES_tradnl" sz="2400" dirty="0"/>
              <a:t>   4004  ---- </a:t>
            </a:r>
            <a:r>
              <a:rPr lang="es-ES_tradnl" sz="2400" dirty="0" err="1"/>
              <a:t>Could</a:t>
            </a:r>
            <a:r>
              <a:rPr lang="es-ES_tradnl" sz="2400" dirty="0"/>
              <a:t> </a:t>
            </a:r>
            <a:r>
              <a:rPr lang="es-ES_tradnl" sz="2400" dirty="0" err="1"/>
              <a:t>not</a:t>
            </a:r>
            <a:r>
              <a:rPr lang="es-ES_tradnl" sz="2400" dirty="0"/>
              <a:t> </a:t>
            </a:r>
            <a:r>
              <a:rPr lang="es-ES_tradnl" sz="2400" dirty="0" err="1"/>
              <a:t>bind</a:t>
            </a:r>
            <a:r>
              <a:rPr lang="es-ES_tradnl" sz="2400" dirty="0"/>
              <a:t> name </a:t>
            </a:r>
            <a:r>
              <a:rPr lang="es-ES_tradnl" sz="2400" dirty="0" err="1"/>
              <a:t>to</a:t>
            </a:r>
            <a:r>
              <a:rPr lang="es-ES_tradnl" sz="2400" dirty="0"/>
              <a:t> socket</a:t>
            </a:r>
          </a:p>
          <a:p>
            <a:r>
              <a:rPr lang="es-ES_tradnl" sz="2400" dirty="0"/>
              <a:t>   4044    --- Error </a:t>
            </a:r>
            <a:r>
              <a:rPr lang="es-ES_tradnl" sz="2400" dirty="0" err="1"/>
              <a:t>transmitting</a:t>
            </a:r>
            <a:r>
              <a:rPr lang="es-ES_tradnl" sz="2400" dirty="0"/>
              <a:t> data.</a:t>
            </a:r>
          </a:p>
          <a:p>
            <a:r>
              <a:rPr lang="sv-SE" sz="2400" dirty="0"/>
              <a:t>   4076  --- UDP </a:t>
            </a:r>
            <a:r>
              <a:rPr lang="sv-SE" sz="2400" dirty="0" smtClean="0"/>
              <a:t>packet</a:t>
            </a:r>
          </a:p>
          <a:p>
            <a:endParaRPr lang="sv-SE" sz="2400" dirty="0"/>
          </a:p>
          <a:p>
            <a:r>
              <a:rPr lang="sv-SE" sz="2400" dirty="0" err="1" smtClean="0"/>
              <a:t>Four</a:t>
            </a:r>
            <a:r>
              <a:rPr lang="sv-SE" sz="2400" dirty="0" smtClean="0"/>
              <a:t> or </a:t>
            </a:r>
            <a:r>
              <a:rPr lang="sv-SE" sz="2400" dirty="0" err="1" smtClean="0"/>
              <a:t>more</a:t>
            </a:r>
            <a:r>
              <a:rPr lang="sv-SE" sz="2400" dirty="0" smtClean="0"/>
              <a:t> bytes </a:t>
            </a:r>
            <a:r>
              <a:rPr lang="sv-SE" sz="2400" dirty="0" err="1" smtClean="0"/>
              <a:t>that</a:t>
            </a:r>
            <a:r>
              <a:rPr lang="sv-SE" sz="2400" dirty="0"/>
              <a:t> </a:t>
            </a:r>
            <a:r>
              <a:rPr lang="sv-SE" sz="2400" dirty="0" err="1" smtClean="0"/>
              <a:t>are</a:t>
            </a:r>
            <a:r>
              <a:rPr lang="sv-SE" sz="2400" dirty="0" smtClean="0"/>
              <a:t> </a:t>
            </a:r>
            <a:r>
              <a:rPr lang="sv-SE" sz="2400" dirty="0" err="1" smtClean="0"/>
              <a:t>printable</a:t>
            </a:r>
            <a:r>
              <a:rPr lang="sv-SE" sz="2400" dirty="0" smtClean="0"/>
              <a:t> ASCII chars, </a:t>
            </a:r>
            <a:r>
              <a:rPr lang="sv-SE" sz="2400" dirty="0" err="1" smtClean="0"/>
              <a:t>are</a:t>
            </a:r>
            <a:r>
              <a:rPr lang="sv-SE" sz="2400" dirty="0" smtClean="0"/>
              <a:t> </a:t>
            </a:r>
            <a:r>
              <a:rPr lang="sv-SE" sz="2400" dirty="0" err="1" smtClean="0"/>
              <a:t>shown</a:t>
            </a:r>
            <a:r>
              <a:rPr lang="sv-SE" sz="2400" dirty="0" smtClean="0"/>
              <a:t>.</a:t>
            </a:r>
          </a:p>
          <a:p>
            <a:endParaRPr lang="sv-SE" sz="2400" dirty="0" smtClean="0"/>
          </a:p>
          <a:p>
            <a:endParaRPr lang="sv-SE" sz="2400" dirty="0"/>
          </a:p>
          <a:p>
            <a:r>
              <a:rPr lang="en-US" sz="2400" dirty="0" smtClean="0"/>
              <a:t> Mac:   </a:t>
            </a:r>
            <a:r>
              <a:rPr lang="en-US" sz="2400" dirty="0" smtClean="0">
                <a:hlinkClick r:id="rId2"/>
              </a:rPr>
              <a:t>www.macport.org</a:t>
            </a:r>
            <a:r>
              <a:rPr lang="en-US" sz="2400" dirty="0" smtClean="0"/>
              <a:t>, install “port”, “</a:t>
            </a:r>
            <a:r>
              <a:rPr lang="en-US" sz="2400" dirty="0" err="1" smtClean="0"/>
              <a:t>sudo</a:t>
            </a:r>
            <a:r>
              <a:rPr lang="en-US" sz="2400" dirty="0" smtClean="0"/>
              <a:t> port install strings”</a:t>
            </a:r>
          </a:p>
          <a:p>
            <a:r>
              <a:rPr lang="en-US" sz="800" dirty="0" smtClean="0"/>
              <a:t>  </a:t>
            </a:r>
          </a:p>
          <a:p>
            <a:r>
              <a:rPr lang="en-US" sz="2400" dirty="0" smtClean="0"/>
              <a:t> Windows: </a:t>
            </a:r>
            <a:r>
              <a:rPr lang="en-US" sz="2400" dirty="0" err="1" smtClean="0"/>
              <a:t>www.cygwin.com</a:t>
            </a:r>
            <a:r>
              <a:rPr lang="en-US" sz="2400" dirty="0" smtClean="0"/>
              <a:t>, install  “</a:t>
            </a:r>
            <a:r>
              <a:rPr lang="en-US" sz="2400" dirty="0" err="1" smtClean="0"/>
              <a:t>cygwin</a:t>
            </a:r>
            <a:r>
              <a:rPr lang="en-US" sz="2400" dirty="0" smtClean="0"/>
              <a:t>”, + stings, </a:t>
            </a:r>
            <a:r>
              <a:rPr lang="en-US" sz="2400" dirty="0" err="1" smtClean="0"/>
              <a:t>hexdump</a:t>
            </a:r>
            <a:r>
              <a:rPr lang="en-US" sz="2400" dirty="0" smtClean="0"/>
              <a:t>, …  </a:t>
            </a:r>
            <a:endParaRPr lang="sv-SE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407241" y="6495374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76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822" y="356233"/>
            <a:ext cx="8888943" cy="6237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dirty="0" smtClean="0"/>
              <a:t>When you download a Web objection, the server may get:</a:t>
            </a:r>
            <a:endParaRPr lang="en-US" sz="2800" dirty="0" smtClean="0"/>
          </a:p>
          <a:p>
            <a:pPr>
              <a:spcAft>
                <a:spcPts val="600"/>
              </a:spcAft>
            </a:pPr>
            <a:endParaRPr lang="en-US" sz="900" b="1" dirty="0"/>
          </a:p>
          <a:p>
            <a:pPr>
              <a:spcAft>
                <a:spcPts val="600"/>
              </a:spcAft>
            </a:pPr>
            <a:r>
              <a:rPr lang="en-US" sz="2400" dirty="0" smtClean="0"/>
              <a:t> </a:t>
            </a:r>
            <a:r>
              <a:rPr lang="en-US" sz="2000" dirty="0" smtClean="0"/>
              <a:t> Any info stored in the URL (e.g. email address, anything previously known).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dirty="0" smtClean="0"/>
              <a:t> The fact that your email address is active, and it downloads links.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dirty="0" smtClean="0"/>
              <a:t> The language you prefer.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dirty="0" smtClean="0"/>
              <a:t> Leaves cookies that it retrieves next time you contact its domain.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  Downloads to you any type of file, irrespective of the file extension.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dirty="0" smtClean="0"/>
              <a:t> Your operating system.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dirty="0" smtClean="0"/>
              <a:t> Your Web Browser (or email program).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dirty="0" smtClean="0"/>
              <a:t> Browser plugins installed.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dirty="0" smtClean="0"/>
              <a:t> The “referrer”, from the Web site that you previously  loaded.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dirty="0" smtClean="0"/>
              <a:t> The last time you viewed this object (if it is cached).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 </a:t>
            </a:r>
            <a:r>
              <a:rPr lang="en-US" sz="2000" dirty="0" smtClean="0"/>
              <a:t> Your IP address.</a:t>
            </a:r>
          </a:p>
          <a:p>
            <a:pPr>
              <a:spcAft>
                <a:spcPts val="600"/>
              </a:spcAft>
            </a:pPr>
            <a:endParaRPr lang="en-US" sz="2000" dirty="0" smtClean="0"/>
          </a:p>
          <a:p>
            <a:pPr>
              <a:spcBef>
                <a:spcPts val="400"/>
              </a:spcBef>
              <a:spcAft>
                <a:spcPts val="600"/>
              </a:spcAft>
            </a:pPr>
            <a:r>
              <a:rPr lang="en-US" sz="2000" dirty="0" smtClean="0"/>
              <a:t>Exploits generally must be specific to a particular OS, Browser, plugin, . . .</a:t>
            </a:r>
            <a:endParaRPr lang="en-US" sz="2000" dirty="0"/>
          </a:p>
          <a:p>
            <a:pPr>
              <a:spcAft>
                <a:spcPts val="600"/>
              </a:spcAft>
            </a:pPr>
            <a:r>
              <a:rPr lang="en-US" sz="2000" dirty="0" smtClean="0"/>
              <a:t>A “Web Bug” is a 1-pixel image that gives away all of the above.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07241" y="6495374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539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nopticlick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606" y="169230"/>
            <a:ext cx="6338211" cy="1435483"/>
          </a:xfrm>
          <a:prstGeom prst="rect">
            <a:avLst/>
          </a:prstGeom>
        </p:spPr>
      </p:pic>
      <p:pic>
        <p:nvPicPr>
          <p:cNvPr id="5" name="Picture 4" descr="Panopticlick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011" y="1604713"/>
            <a:ext cx="7289800" cy="2657295"/>
          </a:xfrm>
          <a:prstGeom prst="rect">
            <a:avLst/>
          </a:prstGeom>
        </p:spPr>
      </p:pic>
      <p:pic>
        <p:nvPicPr>
          <p:cNvPr id="6" name="Picture 5" descr="Panopticlick-3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216" y="4213535"/>
            <a:ext cx="4229100" cy="18923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37011" y="6081002"/>
            <a:ext cx="6699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unique is your Browser signature:     </a:t>
            </a:r>
            <a:r>
              <a:rPr lang="en-US" dirty="0">
                <a:hlinkClick r:id="rId5"/>
              </a:rPr>
              <a:t>https://panopticlick.eff.org</a:t>
            </a:r>
            <a:r>
              <a:rPr lang="en-US" dirty="0" smtClean="0">
                <a:hlinkClick r:id="rId5"/>
              </a:rPr>
              <a:t>/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407241" y="6495374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588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8506" y="84352"/>
            <a:ext cx="8514437" cy="6740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GET   </a:t>
            </a:r>
            <a:r>
              <a:rPr lang="en-US" sz="1600" dirty="0" smtClean="0">
                <a:solidFill>
                  <a:srgbClr val="FF0000"/>
                </a:solidFill>
              </a:rPr>
              <a:t>/</a:t>
            </a:r>
            <a:r>
              <a:rPr lang="en-US" sz="1600" dirty="0" err="1" smtClean="0">
                <a:solidFill>
                  <a:srgbClr val="FF0000"/>
                </a:solidFill>
              </a:rPr>
              <a:t>BurstingPipe</a:t>
            </a:r>
            <a:r>
              <a:rPr lang="en-US" sz="1600" dirty="0" smtClean="0">
                <a:solidFill>
                  <a:srgbClr val="FF0000"/>
                </a:solidFill>
              </a:rPr>
              <a:t>/</a:t>
            </a:r>
            <a:r>
              <a:rPr lang="en-US" sz="1600" dirty="0" err="1" smtClean="0">
                <a:solidFill>
                  <a:srgbClr val="FF0000"/>
                </a:solidFill>
              </a:rPr>
              <a:t>adServer.bs?cn</a:t>
            </a:r>
            <a:r>
              <a:rPr lang="en-US" sz="1600" dirty="0" smtClean="0">
                <a:solidFill>
                  <a:srgbClr val="FF0000"/>
                </a:solidFill>
              </a:rPr>
              <a:t>=</a:t>
            </a:r>
            <a:r>
              <a:rPr lang="en-US" sz="1600" dirty="0" err="1" smtClean="0">
                <a:solidFill>
                  <a:srgbClr val="FF0000"/>
                </a:solidFill>
              </a:rPr>
              <a:t>int&amp;iv</a:t>
            </a:r>
            <a:r>
              <a:rPr lang="en-US" sz="1600" dirty="0" smtClean="0">
                <a:solidFill>
                  <a:srgbClr val="FF0000"/>
                </a:solidFill>
              </a:rPr>
              <a:t>=2&amp;int=24585989~~45~~5282327~~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4405458058561701488^VsR~0~0~01020&amp;usercookie=u2=e149274a-4664-4f90-8e0f-64158b582d71&amp;rnd=0.6535025711898028&amp;flv=-1&amp;res=2</a:t>
            </a:r>
            <a:r>
              <a:rPr lang="en-US" sz="1600" dirty="0" smtClean="0"/>
              <a:t>   HTTP/1.1      </a:t>
            </a:r>
            <a:r>
              <a:rPr lang="en-US" sz="1600" i="1" dirty="0" smtClean="0"/>
              <a:t>{note encoded info in URL}</a:t>
            </a:r>
          </a:p>
          <a:p>
            <a:r>
              <a:rPr lang="en-US" sz="1600" dirty="0" smtClean="0"/>
              <a:t>Accept: */*</a:t>
            </a:r>
          </a:p>
          <a:p>
            <a:r>
              <a:rPr lang="en-US" sz="1600" dirty="0" smtClean="0"/>
              <a:t>Origin: http://</a:t>
            </a:r>
            <a:r>
              <a:rPr lang="en-US" sz="1600" dirty="0" err="1" smtClean="0"/>
              <a:t>www.msn.com</a:t>
            </a:r>
            <a:endParaRPr lang="en-US" sz="1600" dirty="0" smtClean="0"/>
          </a:p>
          <a:p>
            <a:r>
              <a:rPr lang="en-US" sz="1600" dirty="0" smtClean="0"/>
              <a:t>Accept-Language: en-US</a:t>
            </a:r>
          </a:p>
          <a:p>
            <a:r>
              <a:rPr lang="en-US" sz="1600" dirty="0" smtClean="0"/>
              <a:t>Accept-Encoding: </a:t>
            </a:r>
            <a:r>
              <a:rPr lang="en-US" sz="1600" dirty="0" err="1" smtClean="0"/>
              <a:t>gzip</a:t>
            </a:r>
            <a:r>
              <a:rPr lang="en-US" sz="1600" dirty="0" smtClean="0"/>
              <a:t>, deflate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User-Agent: Mozilla/4.0 (compatible; MSIE 8.0; Windows NT 6.1; WOW64; Trident/4.0; SLCC2; .NET CLR 2.0.50727; .NET CLR 3.5.30729; .NET CLR 3.0.30729; Media Center PC 6.0)</a:t>
            </a:r>
          </a:p>
          <a:p>
            <a:r>
              <a:rPr lang="en-US" sz="1600" dirty="0" smtClean="0"/>
              <a:t>Host: </a:t>
            </a:r>
            <a:r>
              <a:rPr lang="en-US" sz="1600" dirty="0" err="1" smtClean="0"/>
              <a:t>bs.serving-sys.com</a:t>
            </a:r>
            <a:r>
              <a:rPr lang="en-US" sz="1600" dirty="0"/>
              <a:t> </a:t>
            </a:r>
            <a:r>
              <a:rPr lang="en-US" sz="1600" dirty="0" smtClean="0"/>
              <a:t>        Connection: Keep-Alive         Cache-Control: no-cache</a:t>
            </a:r>
          </a:p>
          <a:p>
            <a:r>
              <a:rPr lang="en-US" sz="1600" dirty="0" smtClean="0"/>
              <a:t>  </a:t>
            </a:r>
          </a:p>
          <a:p>
            <a:r>
              <a:rPr lang="en-US" sz="1600" dirty="0" smtClean="0"/>
              <a:t>HTTP/1.1 200 OK</a:t>
            </a:r>
          </a:p>
          <a:p>
            <a:r>
              <a:rPr lang="en-US" sz="1600" dirty="0" smtClean="0"/>
              <a:t>Cache-Control: no-cache, no-store</a:t>
            </a:r>
          </a:p>
          <a:p>
            <a:r>
              <a:rPr lang="en-US" sz="1600" dirty="0" smtClean="0"/>
              <a:t>Pragma: no-cache</a:t>
            </a:r>
          </a:p>
          <a:p>
            <a:r>
              <a:rPr lang="en-US" sz="1600" dirty="0" smtClean="0"/>
              <a:t>Content-Length: 0</a:t>
            </a:r>
          </a:p>
          <a:p>
            <a:r>
              <a:rPr lang="en-US" sz="1600" dirty="0" smtClean="0"/>
              <a:t>Content-Type: text/html</a:t>
            </a:r>
          </a:p>
          <a:p>
            <a:r>
              <a:rPr lang="en-US" sz="1600" dirty="0" smtClean="0"/>
              <a:t>Expires: Sun, 05-Jun-2005 22:00:00 GMT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Set-Cookie: u2=e149274a-4664-4f90-8e0f-64158b582d7140q04g; expires=Fri, 06-Mar-2015 14:49:14 GMT; domain=.serving-</a:t>
            </a:r>
            <a:r>
              <a:rPr lang="en-US" sz="1600" dirty="0" err="1" smtClean="0">
                <a:solidFill>
                  <a:srgbClr val="FF0000"/>
                </a:solidFill>
              </a:rPr>
              <a:t>sys.com</a:t>
            </a:r>
            <a:r>
              <a:rPr lang="en-US" sz="1600" dirty="0" smtClean="0">
                <a:solidFill>
                  <a:srgbClr val="FF0000"/>
                </a:solidFill>
              </a:rPr>
              <a:t>; path=/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Set-Cookie: </a:t>
            </a:r>
            <a:r>
              <a:rPr lang="en-US" sz="1600" dirty="0" err="1" smtClean="0">
                <a:solidFill>
                  <a:srgbClr val="FF0000"/>
                </a:solidFill>
              </a:rPr>
              <a:t>eyeblaster</a:t>
            </a:r>
            <a:r>
              <a:rPr lang="en-US" sz="1600" dirty="0" smtClean="0">
                <a:solidFill>
                  <a:srgbClr val="FF0000"/>
                </a:solidFill>
              </a:rPr>
              <a:t>=FLV=-1&amp;RES=2; expires=Fri, 06-Mar-2015 14:49:14 GMT; domain=</a:t>
            </a:r>
            <a:r>
              <a:rPr lang="en-US" sz="1600" dirty="0" err="1" smtClean="0">
                <a:solidFill>
                  <a:srgbClr val="FF0000"/>
                </a:solidFill>
              </a:rPr>
              <a:t>bs.serving-sys.com</a:t>
            </a:r>
            <a:r>
              <a:rPr lang="en-US" sz="1600" dirty="0" smtClean="0">
                <a:solidFill>
                  <a:srgbClr val="FF0000"/>
                </a:solidFill>
              </a:rPr>
              <a:t>; path=/</a:t>
            </a:r>
          </a:p>
          <a:p>
            <a:r>
              <a:rPr lang="en-US" sz="1600" dirty="0" smtClean="0"/>
              <a:t>Access-Control-Allow-Credentials: true</a:t>
            </a:r>
          </a:p>
          <a:p>
            <a:r>
              <a:rPr lang="en-US" sz="1600" dirty="0" smtClean="0"/>
              <a:t>Access-Control-Allow-Origin: http://</a:t>
            </a:r>
            <a:r>
              <a:rPr lang="en-US" sz="1600" dirty="0" err="1" smtClean="0"/>
              <a:t>www.msn.com</a:t>
            </a:r>
            <a:endParaRPr lang="en-US" sz="1600" dirty="0" smtClean="0"/>
          </a:p>
          <a:p>
            <a:r>
              <a:rPr lang="en-US" sz="1600" dirty="0" smtClean="0"/>
              <a:t>X-Powered-By: ASP.NET</a:t>
            </a:r>
          </a:p>
          <a:p>
            <a:r>
              <a:rPr lang="en-US" sz="1600" dirty="0" smtClean="0"/>
              <a:t>P3P: CP="NOI </a:t>
            </a:r>
            <a:r>
              <a:rPr lang="en-US" sz="1600" dirty="0" err="1" smtClean="0"/>
              <a:t>DEVa</a:t>
            </a:r>
            <a:r>
              <a:rPr lang="en-US" sz="1600" dirty="0" smtClean="0"/>
              <a:t> OUR BUS UNI”</a:t>
            </a:r>
          </a:p>
          <a:p>
            <a:r>
              <a:rPr lang="en-US" sz="1600" dirty="0" smtClean="0"/>
              <a:t>Date: Sat, 06 Dec 2014 19:49:13 GMT</a:t>
            </a:r>
          </a:p>
          <a:p>
            <a:r>
              <a:rPr lang="en-US" sz="1600" dirty="0" smtClean="0"/>
              <a:t>Connection: close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52976" y="2873547"/>
            <a:ext cx="2509446" cy="1200329"/>
          </a:xfrm>
          <a:prstGeom prst="rect">
            <a:avLst/>
          </a:prstGeom>
          <a:noFill/>
          <a:ln w="19050" cmpd="sng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To 63.241.108.124 : 80</a:t>
            </a:r>
          </a:p>
          <a:p>
            <a:r>
              <a:rPr lang="en-US" dirty="0" err="1"/>
              <a:t>bs.serving-</a:t>
            </a:r>
            <a:r>
              <a:rPr lang="en-US" dirty="0" err="1" smtClean="0"/>
              <a:t>sys.com</a:t>
            </a:r>
            <a:endParaRPr lang="en-US" dirty="0" smtClean="0"/>
          </a:p>
          <a:p>
            <a:r>
              <a:rPr lang="en-US" dirty="0" err="1"/>
              <a:t>Sizmek</a:t>
            </a:r>
            <a:r>
              <a:rPr lang="en-US" dirty="0"/>
              <a:t> Technologies Inc</a:t>
            </a:r>
            <a:r>
              <a:rPr lang="en-US" dirty="0" smtClean="0"/>
              <a:t>.</a:t>
            </a:r>
          </a:p>
          <a:p>
            <a:r>
              <a:rPr lang="en-US" dirty="0" smtClean="0"/>
              <a:t>NY, NY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18640" y="5203321"/>
            <a:ext cx="3466645" cy="1477328"/>
          </a:xfrm>
          <a:prstGeom prst="rect">
            <a:avLst/>
          </a:prstGeom>
          <a:noFill/>
          <a:ln w="19050" cmpd="sng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Sizmek</a:t>
            </a:r>
            <a:r>
              <a:rPr lang="en-US" dirty="0" smtClean="0"/>
              <a:t> is an open ad management stack. </a:t>
            </a:r>
            <a:r>
              <a:rPr lang="en-US" dirty="0" err="1" smtClean="0"/>
              <a:t>Sizmek</a:t>
            </a:r>
            <a:r>
              <a:rPr lang="en-US" dirty="0" smtClean="0"/>
              <a:t> helps marketers everywhere to manage, deliver and optimize digital campaigns across any screen.”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10383" y="952286"/>
            <a:ext cx="2650899" cy="369332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from real Windows 7, IE 8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297333" y="6470952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32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744" y="955210"/>
            <a:ext cx="8616637" cy="5016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GET /</a:t>
            </a:r>
            <a:r>
              <a:rPr lang="en-US" sz="1600" dirty="0" err="1" smtClean="0"/>
              <a:t>copeland</a:t>
            </a:r>
            <a:r>
              <a:rPr lang="en-US" sz="1600" dirty="0" smtClean="0"/>
              <a:t>/</a:t>
            </a:r>
            <a:r>
              <a:rPr lang="en-US" sz="1600" dirty="0" err="1" smtClean="0"/>
              <a:t>jac</a:t>
            </a:r>
            <a:r>
              <a:rPr lang="en-US" sz="1600" dirty="0" smtClean="0"/>
              <a:t>/6612/</a:t>
            </a:r>
            <a:r>
              <a:rPr lang="en-US" sz="1600" dirty="0" err="1" smtClean="0"/>
              <a:t>small.txt</a:t>
            </a:r>
            <a:r>
              <a:rPr lang="en-US" sz="1600" dirty="0" smtClean="0"/>
              <a:t> HTTP/1.1</a:t>
            </a:r>
          </a:p>
          <a:p>
            <a:r>
              <a:rPr lang="en-US" sz="1600" dirty="0" smtClean="0"/>
              <a:t>Host: </a:t>
            </a:r>
            <a:r>
              <a:rPr lang="en-US" sz="1600" dirty="0" err="1" smtClean="0"/>
              <a:t>www.csc.gatech.edu</a:t>
            </a:r>
            <a:endParaRPr lang="en-US" sz="160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User-Agent: Mozilla/5.0 (</a:t>
            </a:r>
            <a:r>
              <a:rPr lang="en-US" sz="1600" b="1" dirty="0" smtClean="0">
                <a:solidFill>
                  <a:srgbClr val="FF0000"/>
                </a:solidFill>
              </a:rPr>
              <a:t>Macintosh; Intel Mac OS X 10.10</a:t>
            </a:r>
            <a:r>
              <a:rPr lang="en-US" sz="1600" dirty="0" smtClean="0">
                <a:solidFill>
                  <a:srgbClr val="FF0000"/>
                </a:solidFill>
              </a:rPr>
              <a:t>; rv:35.0) Gecko/20100101 Firefox/35.0 </a:t>
            </a:r>
            <a:r>
              <a:rPr lang="en-US" sz="1600" dirty="0" err="1" smtClean="0">
                <a:solidFill>
                  <a:srgbClr val="FF0000"/>
                </a:solidFill>
              </a:rPr>
              <a:t>SeaMonkey</a:t>
            </a:r>
            <a:r>
              <a:rPr lang="en-US" sz="1600" dirty="0" smtClean="0">
                <a:solidFill>
                  <a:srgbClr val="FF0000"/>
                </a:solidFill>
              </a:rPr>
              <a:t>/2.32.1</a:t>
            </a:r>
          </a:p>
          <a:p>
            <a:r>
              <a:rPr lang="en-US" sz="1600" dirty="0" smtClean="0"/>
              <a:t>Accept: text/</a:t>
            </a:r>
            <a:r>
              <a:rPr lang="en-US" sz="1600" dirty="0" err="1" smtClean="0"/>
              <a:t>html,application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xhtml+xml,application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xml;q</a:t>
            </a:r>
            <a:r>
              <a:rPr lang="en-US" sz="1600" dirty="0" smtClean="0"/>
              <a:t>=0.9,*/*;q=0.8</a:t>
            </a:r>
          </a:p>
          <a:p>
            <a:r>
              <a:rPr lang="en-US" sz="1600" dirty="0" smtClean="0"/>
              <a:t>Accept-Language: </a:t>
            </a:r>
            <a:r>
              <a:rPr lang="en-US" sz="1600" dirty="0" err="1" smtClean="0"/>
              <a:t>en-US,en;q</a:t>
            </a:r>
            <a:r>
              <a:rPr lang="en-US" sz="1600" dirty="0" smtClean="0"/>
              <a:t>=0.5</a:t>
            </a:r>
          </a:p>
          <a:p>
            <a:r>
              <a:rPr lang="en-US" sz="1600" dirty="0" smtClean="0"/>
              <a:t>Accept-Encoding: </a:t>
            </a:r>
            <a:r>
              <a:rPr lang="en-US" sz="1600" dirty="0" err="1" smtClean="0"/>
              <a:t>gzip</a:t>
            </a:r>
            <a:r>
              <a:rPr lang="en-US" sz="1600" dirty="0" smtClean="0"/>
              <a:t>, deflate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Cookie: __</a:t>
            </a:r>
            <a:r>
              <a:rPr lang="en-US" sz="1600" dirty="0" err="1" smtClean="0">
                <a:solidFill>
                  <a:srgbClr val="FF0000"/>
                </a:solidFill>
              </a:rPr>
              <a:t>utma</a:t>
            </a:r>
            <a:r>
              <a:rPr lang="en-US" sz="1600" dirty="0" smtClean="0">
                <a:solidFill>
                  <a:srgbClr val="FF0000"/>
                </a:solidFill>
              </a:rPr>
              <a:t>=109337107.375395816.1359486088.1386178505.1392051695.35; _</a:t>
            </a:r>
            <a:r>
              <a:rPr lang="en-US" sz="1600" dirty="0" err="1" smtClean="0">
                <a:solidFill>
                  <a:srgbClr val="FF0000"/>
                </a:solidFill>
              </a:rPr>
              <a:t>ga</a:t>
            </a:r>
            <a:r>
              <a:rPr lang="en-US" sz="1600" dirty="0" smtClean="0">
                <a:solidFill>
                  <a:srgbClr val="FF0000"/>
                </a:solidFill>
              </a:rPr>
              <a:t>=GA1.2.375395816.1359486088</a:t>
            </a:r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If-Modified-Since: Sat, 14 Feb 2015 16:34:32 GMT</a:t>
            </a:r>
          </a:p>
          <a:p>
            <a:r>
              <a:rPr lang="en-US" sz="1600" dirty="0" smtClean="0"/>
              <a:t>If-None-Match: "f3c023-1b-50f0eed7e7600”</a:t>
            </a:r>
          </a:p>
          <a:p>
            <a:r>
              <a:rPr lang="en-US" sz="1600" dirty="0" smtClean="0"/>
              <a:t>Cache-Control: max-age=0</a:t>
            </a:r>
          </a:p>
          <a:p>
            <a:endParaRPr lang="en-US" sz="1600" dirty="0" smtClean="0"/>
          </a:p>
          <a:p>
            <a:r>
              <a:rPr lang="en-US" sz="1600" dirty="0" smtClean="0"/>
              <a:t>HTTP/1.1 304 Not Modified</a:t>
            </a:r>
          </a:p>
          <a:p>
            <a:r>
              <a:rPr lang="en-US" sz="1600" dirty="0" smtClean="0"/>
              <a:t>Date: Sat, 14 Feb 2015 16:43:36 GMT</a:t>
            </a:r>
          </a:p>
          <a:p>
            <a:r>
              <a:rPr lang="en-US" sz="1600" dirty="0" smtClean="0"/>
              <a:t>Server: Apache</a:t>
            </a:r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Keep-Alive: timeout=15, max=100</a:t>
            </a:r>
          </a:p>
          <a:p>
            <a:r>
              <a:rPr lang="en-US" sz="1600" dirty="0" err="1" smtClean="0"/>
              <a:t>ETag</a:t>
            </a:r>
            <a:r>
              <a:rPr lang="en-US" sz="1600" dirty="0" smtClean="0"/>
              <a:t>: "f3c023-1b-50f0eed7e7600”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8000" y="290286"/>
            <a:ext cx="7636036" cy="400110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To </a:t>
            </a:r>
            <a:r>
              <a:rPr lang="en-US" sz="2000" b="1" dirty="0" smtClean="0">
                <a:hlinkClick r:id="rId2"/>
              </a:rPr>
              <a:t>www.csc.gatech.edu</a:t>
            </a:r>
            <a:r>
              <a:rPr lang="en-US" sz="2000" b="1" dirty="0" smtClean="0"/>
              <a:t>      from real OS 10.10  Sea Monkey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97333" y="6470952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037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744" y="822162"/>
            <a:ext cx="8616637" cy="550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GET  /</a:t>
            </a:r>
            <a:r>
              <a:rPr lang="en-US" sz="1600" dirty="0" err="1" smtClean="0"/>
              <a:t>copeland</a:t>
            </a:r>
            <a:r>
              <a:rPr lang="en-US" sz="1600" dirty="0" smtClean="0"/>
              <a:t>/</a:t>
            </a:r>
            <a:r>
              <a:rPr lang="en-US" sz="1600" dirty="0" err="1" smtClean="0"/>
              <a:t>jac</a:t>
            </a:r>
            <a:r>
              <a:rPr lang="en-US" sz="1600" dirty="0" smtClean="0"/>
              <a:t>/6612/  HTTP/1.1</a:t>
            </a:r>
          </a:p>
          <a:p>
            <a:r>
              <a:rPr lang="en-US" sz="1600" dirty="0" smtClean="0"/>
              <a:t>Host: </a:t>
            </a:r>
            <a:r>
              <a:rPr lang="en-US" sz="1600" dirty="0" err="1" smtClean="0"/>
              <a:t>www.csc.gatech.edu</a:t>
            </a:r>
            <a:endParaRPr lang="en-US" sz="1600" dirty="0" smtClean="0"/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If-None-Match: "f3c01b-1f79-50cc695276c40”</a:t>
            </a:r>
          </a:p>
          <a:p>
            <a:r>
              <a:rPr lang="en-US" sz="1600" dirty="0" smtClean="0"/>
              <a:t>Accept: text/</a:t>
            </a:r>
            <a:r>
              <a:rPr lang="en-US" sz="1600" dirty="0" err="1" smtClean="0"/>
              <a:t>html,application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xhtml+xml,application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xml;q</a:t>
            </a:r>
            <a:r>
              <a:rPr lang="en-US" sz="1600" dirty="0" smtClean="0"/>
              <a:t>=0.9,*/*;q=0.8</a:t>
            </a:r>
          </a:p>
          <a:p>
            <a:r>
              <a:rPr lang="en-US" sz="1600" dirty="0" smtClean="0"/>
              <a:t>X-Purpose: preview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User-Agent: Mozilla/5.0 (</a:t>
            </a:r>
            <a:r>
              <a:rPr lang="en-US" sz="1600" b="1" dirty="0" smtClean="0">
                <a:solidFill>
                  <a:srgbClr val="FF0000"/>
                </a:solidFill>
              </a:rPr>
              <a:t>Macintosh; Intel Mac OS X 10_10_1) </a:t>
            </a:r>
            <a:r>
              <a:rPr lang="en-US" sz="1600" b="1" dirty="0" err="1" smtClean="0">
                <a:solidFill>
                  <a:srgbClr val="FF0000"/>
                </a:solidFill>
              </a:rPr>
              <a:t>AppleWebKit</a:t>
            </a:r>
            <a:r>
              <a:rPr lang="en-US" sz="1600" b="1" dirty="0" smtClean="0">
                <a:solidFill>
                  <a:srgbClr val="FF0000"/>
                </a:solidFill>
              </a:rPr>
              <a:t>/600</a:t>
            </a:r>
            <a:r>
              <a:rPr lang="en-US" sz="1600" dirty="0" smtClean="0">
                <a:solidFill>
                  <a:srgbClr val="FF0000"/>
                </a:solidFill>
              </a:rPr>
              <a:t>.2.5 (KHTML, like Gecko) Version/8.0.2 </a:t>
            </a:r>
            <a:r>
              <a:rPr lang="en-US" sz="1600" b="1" dirty="0" smtClean="0">
                <a:solidFill>
                  <a:srgbClr val="FF0000"/>
                </a:solidFill>
              </a:rPr>
              <a:t>Safari/600.2.5</a:t>
            </a:r>
          </a:p>
          <a:p>
            <a:r>
              <a:rPr lang="en-US" sz="1600" dirty="0" smtClean="0"/>
              <a:t>Accept-Language: en-us</a:t>
            </a:r>
          </a:p>
          <a:p>
            <a:r>
              <a:rPr lang="en-US" sz="1600" dirty="0" smtClean="0"/>
              <a:t>If-Modified-Since: Fri, 16 Jan 2015 15:25:29 GMT      </a:t>
            </a:r>
            <a:r>
              <a:rPr lang="en-US" sz="1600" i="1" dirty="0" smtClean="0"/>
              <a:t>{last version of this file that is in cache}</a:t>
            </a:r>
          </a:p>
          <a:p>
            <a:r>
              <a:rPr lang="en-US" sz="1600" dirty="0" smtClean="0"/>
              <a:t>Accept-Encoding: </a:t>
            </a:r>
            <a:r>
              <a:rPr lang="en-US" sz="1600" dirty="0" err="1" smtClean="0"/>
              <a:t>gzip</a:t>
            </a:r>
            <a:r>
              <a:rPr lang="en-US" sz="1600" dirty="0" smtClean="0"/>
              <a:t>, deflate</a:t>
            </a:r>
          </a:p>
          <a:p>
            <a:endParaRPr lang="en-US" sz="1600" dirty="0" smtClean="0"/>
          </a:p>
          <a:p>
            <a:r>
              <a:rPr lang="en-US" sz="1600" dirty="0" smtClean="0"/>
              <a:t>HTTP/1.1 200 OK</a:t>
            </a:r>
          </a:p>
          <a:p>
            <a:r>
              <a:rPr lang="en-US" sz="1600" dirty="0" smtClean="0"/>
              <a:t>Date: Sat, 14 Feb 2015 16:44:18 GMT</a:t>
            </a:r>
          </a:p>
          <a:p>
            <a:r>
              <a:rPr lang="en-US" sz="1600" dirty="0" smtClean="0"/>
              <a:t>Server: Apache</a:t>
            </a:r>
          </a:p>
          <a:p>
            <a:r>
              <a:rPr lang="en-US" sz="1600" dirty="0" smtClean="0"/>
              <a:t>Last-Modified: Wed, 28 Jan 2015 16:06:26 GMT</a:t>
            </a:r>
          </a:p>
          <a:p>
            <a:r>
              <a:rPr lang="en-US" sz="1600" dirty="0" err="1" smtClean="0"/>
              <a:t>ETag</a:t>
            </a:r>
            <a:r>
              <a:rPr lang="en-US" sz="1600" dirty="0" smtClean="0"/>
              <a:t>: "f3c01b-1fb3-50db88db2c480”</a:t>
            </a:r>
          </a:p>
          <a:p>
            <a:r>
              <a:rPr lang="en-US" sz="1600" dirty="0" smtClean="0"/>
              <a:t>Accept-Ranges: bytes</a:t>
            </a:r>
          </a:p>
          <a:p>
            <a:r>
              <a:rPr lang="en-US" sz="1600" dirty="0" smtClean="0"/>
              <a:t>Content-Length: 8115</a:t>
            </a:r>
          </a:p>
          <a:p>
            <a:r>
              <a:rPr lang="en-US" sz="1600" dirty="0" smtClean="0"/>
              <a:t>Keep-Alive: timeout=15, max=100</a:t>
            </a:r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Content-Type: text/html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8000" y="290286"/>
            <a:ext cx="7636036" cy="400110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To </a:t>
            </a:r>
            <a:r>
              <a:rPr lang="en-US" sz="2000" b="1" dirty="0" smtClean="0">
                <a:hlinkClick r:id="rId2"/>
              </a:rPr>
              <a:t>www.csc.gatech.edu</a:t>
            </a:r>
            <a:r>
              <a:rPr lang="en-US" sz="2000" b="1" dirty="0" smtClean="0"/>
              <a:t>      from real OS 10.10  Safari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97333" y="6470952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435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744" y="822162"/>
            <a:ext cx="861663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GET /</a:t>
            </a:r>
            <a:r>
              <a:rPr lang="en-US" sz="1600" dirty="0" err="1" smtClean="0"/>
              <a:t>copeland</a:t>
            </a:r>
            <a:r>
              <a:rPr lang="en-US" sz="1600" dirty="0" smtClean="0"/>
              <a:t>/</a:t>
            </a:r>
            <a:r>
              <a:rPr lang="en-US" sz="1600" dirty="0" err="1" smtClean="0"/>
              <a:t>jac</a:t>
            </a:r>
            <a:r>
              <a:rPr lang="en-US" sz="1600" dirty="0" smtClean="0"/>
              <a:t>/6612/</a:t>
            </a:r>
            <a:r>
              <a:rPr lang="en-US" sz="1600" dirty="0" err="1" smtClean="0"/>
              <a:t>small.txt</a:t>
            </a:r>
            <a:r>
              <a:rPr lang="en-US" sz="1600" dirty="0" smtClean="0"/>
              <a:t> HTTP/1.1</a:t>
            </a:r>
          </a:p>
          <a:p>
            <a:r>
              <a:rPr lang="en-US" sz="1600" dirty="0" smtClean="0"/>
              <a:t>Host: </a:t>
            </a:r>
            <a:r>
              <a:rPr lang="en-US" sz="1600" dirty="0" err="1" smtClean="0"/>
              <a:t>www.csc.gatech.edu</a:t>
            </a:r>
            <a:endParaRPr lang="en-US" sz="1600" dirty="0" smtClean="0"/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Accept: text/</a:t>
            </a:r>
            <a:r>
              <a:rPr lang="en-US" sz="1600" dirty="0" err="1" smtClean="0"/>
              <a:t>html,application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xhtml+xml,application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xml;q</a:t>
            </a:r>
            <a:r>
              <a:rPr lang="en-US" sz="1600" dirty="0" smtClean="0"/>
              <a:t>=0.9,image/</a:t>
            </a:r>
            <a:r>
              <a:rPr lang="en-US" sz="1600" dirty="0" err="1" smtClean="0"/>
              <a:t>webp</a:t>
            </a:r>
            <a:r>
              <a:rPr lang="en-US" sz="1600" dirty="0" smtClean="0"/>
              <a:t>,*/*;q=0.8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User-Agent: Mozilla/5.0 (Macintosh; Intel Mac OS X 10_10_1) </a:t>
            </a:r>
            <a:r>
              <a:rPr lang="en-US" sz="1600" dirty="0" err="1" smtClean="0">
                <a:solidFill>
                  <a:srgbClr val="FF0000"/>
                </a:solidFill>
              </a:rPr>
              <a:t>AppleWebKit</a:t>
            </a:r>
            <a:r>
              <a:rPr lang="en-US" sz="1600" dirty="0" smtClean="0">
                <a:solidFill>
                  <a:srgbClr val="FF0000"/>
                </a:solidFill>
              </a:rPr>
              <a:t>/</a:t>
            </a:r>
            <a:r>
              <a:rPr lang="en-US" sz="1600" b="1" dirty="0" smtClean="0">
                <a:solidFill>
                  <a:srgbClr val="FF0000"/>
                </a:solidFill>
              </a:rPr>
              <a:t>537.36</a:t>
            </a:r>
            <a:r>
              <a:rPr lang="en-US" sz="1600" dirty="0" smtClean="0">
                <a:solidFill>
                  <a:srgbClr val="FF0000"/>
                </a:solidFill>
              </a:rPr>
              <a:t> (KHTML, like Gecko) </a:t>
            </a:r>
            <a:r>
              <a:rPr lang="en-US" sz="1600" b="1" dirty="0" smtClean="0">
                <a:solidFill>
                  <a:srgbClr val="FF0000"/>
                </a:solidFill>
              </a:rPr>
              <a:t>Chrome/40.0.2214.111 </a:t>
            </a:r>
            <a:r>
              <a:rPr lang="en-US" sz="1600" dirty="0" smtClean="0">
                <a:solidFill>
                  <a:srgbClr val="FF0000"/>
                </a:solidFill>
              </a:rPr>
              <a:t>Safari/537.36</a:t>
            </a:r>
          </a:p>
          <a:p>
            <a:r>
              <a:rPr lang="en-US" sz="1600" dirty="0" smtClean="0"/>
              <a:t>Accept-Encoding: </a:t>
            </a:r>
            <a:r>
              <a:rPr lang="en-US" sz="1600" dirty="0" err="1" smtClean="0"/>
              <a:t>gzip</a:t>
            </a:r>
            <a:r>
              <a:rPr lang="en-US" sz="1600" dirty="0" smtClean="0"/>
              <a:t>, deflate, </a:t>
            </a:r>
            <a:r>
              <a:rPr lang="en-US" sz="1600" dirty="0" err="1" smtClean="0"/>
              <a:t>sdch</a:t>
            </a:r>
            <a:endParaRPr lang="en-US" sz="1600" dirty="0" smtClean="0"/>
          </a:p>
          <a:p>
            <a:r>
              <a:rPr lang="en-US" sz="1600" dirty="0" smtClean="0"/>
              <a:t>Accept-Language: </a:t>
            </a:r>
            <a:r>
              <a:rPr lang="en-US" sz="1600" dirty="0" err="1" smtClean="0"/>
              <a:t>en-US,en;q</a:t>
            </a:r>
            <a:r>
              <a:rPr lang="en-US" sz="1600" dirty="0" smtClean="0"/>
              <a:t>=0.8</a:t>
            </a:r>
          </a:p>
          <a:p>
            <a:endParaRPr lang="en-US" sz="1600" dirty="0" smtClean="0"/>
          </a:p>
          <a:p>
            <a:r>
              <a:rPr lang="en-US" sz="1600" dirty="0" smtClean="0"/>
              <a:t>HTTP/1.1 200 OK</a:t>
            </a:r>
          </a:p>
          <a:p>
            <a:r>
              <a:rPr lang="en-US" sz="1600" dirty="0" smtClean="0"/>
              <a:t>Date: Sat, 14 Feb 2015 16:45:25 GMT</a:t>
            </a:r>
          </a:p>
          <a:p>
            <a:r>
              <a:rPr lang="en-US" sz="1600" dirty="0" smtClean="0"/>
              <a:t>Server: Apache</a:t>
            </a:r>
          </a:p>
          <a:p>
            <a:r>
              <a:rPr lang="en-US" sz="1600" dirty="0" smtClean="0"/>
              <a:t>Last-Modified: Sat, 14 Feb 2015 16:34:32 GMT</a:t>
            </a:r>
          </a:p>
          <a:p>
            <a:r>
              <a:rPr lang="en-US" sz="1600" dirty="0" err="1" smtClean="0"/>
              <a:t>ETag</a:t>
            </a:r>
            <a:r>
              <a:rPr lang="en-US" sz="1600" dirty="0" smtClean="0"/>
              <a:t>: "f3c023-1b-50f0eed7e7600”</a:t>
            </a:r>
          </a:p>
          <a:p>
            <a:r>
              <a:rPr lang="en-US" sz="1600" dirty="0" smtClean="0"/>
              <a:t>Accept-Ranges: bytes</a:t>
            </a:r>
          </a:p>
          <a:p>
            <a:r>
              <a:rPr lang="en-US" sz="1600" dirty="0" smtClean="0"/>
              <a:t>Content-Length: 27</a:t>
            </a:r>
          </a:p>
          <a:p>
            <a:r>
              <a:rPr lang="en-US" sz="1600" dirty="0" smtClean="0"/>
              <a:t>Keep-Alive: timeout=15, max=100</a:t>
            </a:r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Content-Type: text/plain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8000" y="290286"/>
            <a:ext cx="7636036" cy="400110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To </a:t>
            </a:r>
            <a:r>
              <a:rPr lang="en-US" sz="2000" b="1" dirty="0" smtClean="0">
                <a:hlinkClick r:id="rId2"/>
              </a:rPr>
              <a:t>www.csc.gatech.edu</a:t>
            </a:r>
            <a:r>
              <a:rPr lang="en-US" sz="2000" b="1" dirty="0" smtClean="0"/>
              <a:t>      from real OS 10.10  Chrome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97333" y="6470952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577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744" y="725402"/>
            <a:ext cx="8616637" cy="6001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GET </a:t>
            </a:r>
            <a:r>
              <a:rPr lang="en-US" sz="1600" b="1" dirty="0" smtClean="0"/>
              <a:t>/apple-touch-icon-</a:t>
            </a:r>
            <a:r>
              <a:rPr lang="en-US" sz="1600" b="1" dirty="0" err="1" smtClean="0"/>
              <a:t>precomposed.png</a:t>
            </a:r>
            <a:r>
              <a:rPr lang="en-US" sz="1600" b="1" dirty="0" smtClean="0"/>
              <a:t> </a:t>
            </a:r>
            <a:r>
              <a:rPr lang="en-US" sz="1600" dirty="0" smtClean="0"/>
              <a:t>HTTP/1.1      {this file is unavailable}</a:t>
            </a:r>
          </a:p>
          <a:p>
            <a:r>
              <a:rPr lang="en-US" sz="1600" dirty="0" smtClean="0"/>
              <a:t>Host: </a:t>
            </a:r>
            <a:r>
              <a:rPr lang="en-US" sz="1600" dirty="0" smtClean="0">
                <a:hlinkClick r:id="rId2"/>
              </a:rPr>
              <a:t>www.csc.gatech.edu</a:t>
            </a:r>
            <a:endParaRPr lang="en-US" sz="1600" dirty="0" smtClean="0"/>
          </a:p>
          <a:p>
            <a:r>
              <a:rPr lang="en-US" sz="1600" dirty="0" smtClean="0"/>
              <a:t>Accept: */*</a:t>
            </a:r>
          </a:p>
          <a:p>
            <a:r>
              <a:rPr lang="en-US" sz="1600" dirty="0" smtClean="0"/>
              <a:t>Accept-Language: en-us</a:t>
            </a:r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Accept-Encoding: </a:t>
            </a:r>
            <a:r>
              <a:rPr lang="en-US" sz="1600" dirty="0" err="1" smtClean="0"/>
              <a:t>gzip</a:t>
            </a:r>
            <a:r>
              <a:rPr lang="en-US" sz="1600" dirty="0" smtClean="0"/>
              <a:t>, deflate</a:t>
            </a:r>
          </a:p>
          <a:p>
            <a:r>
              <a:rPr lang="en-US" sz="1600" b="1" dirty="0" smtClean="0"/>
              <a:t>User-Agent: </a:t>
            </a:r>
            <a:r>
              <a:rPr lang="en-US" sz="1600" b="1" dirty="0" err="1" smtClean="0">
                <a:solidFill>
                  <a:srgbClr val="FF0000"/>
                </a:solidFill>
              </a:rPr>
              <a:t>com.apple.WebKit.WebContent</a:t>
            </a:r>
            <a:r>
              <a:rPr lang="en-US" sz="1600" dirty="0" smtClean="0"/>
              <a:t>/10600.2.5 </a:t>
            </a:r>
            <a:r>
              <a:rPr lang="en-US" sz="1600" dirty="0" err="1" smtClean="0"/>
              <a:t>CFNetwork</a:t>
            </a:r>
            <a:r>
              <a:rPr lang="en-US" sz="1600" dirty="0" smtClean="0"/>
              <a:t>/720.1.1 </a:t>
            </a:r>
            <a:r>
              <a:rPr lang="en-US" sz="1600" b="1" dirty="0" smtClean="0"/>
              <a:t>Darwin/14.0.0 (x86_64)</a:t>
            </a:r>
          </a:p>
          <a:p>
            <a:endParaRPr lang="en-US" sz="1600" dirty="0" smtClean="0"/>
          </a:p>
          <a:p>
            <a:r>
              <a:rPr lang="en-US" sz="1600" b="1" dirty="0" smtClean="0"/>
              <a:t>HTTP/1.1 404 Not Found</a:t>
            </a:r>
          </a:p>
          <a:p>
            <a:r>
              <a:rPr lang="en-US" sz="1600" dirty="0" smtClean="0"/>
              <a:t>Date: Sat, 14 Feb 2015 16:44:20 GMT</a:t>
            </a:r>
          </a:p>
          <a:p>
            <a:r>
              <a:rPr lang="en-US" sz="1600" dirty="0" smtClean="0"/>
              <a:t>Server: Apache</a:t>
            </a:r>
          </a:p>
          <a:p>
            <a:r>
              <a:rPr lang="en-US" sz="1600" dirty="0" smtClean="0"/>
              <a:t>Last-Modified: Wed, 10 Sep 2014 18:09:57 GMT</a:t>
            </a:r>
          </a:p>
          <a:p>
            <a:r>
              <a:rPr lang="en-US" sz="1600" dirty="0" err="1" smtClean="0"/>
              <a:t>ETag</a:t>
            </a:r>
            <a:r>
              <a:rPr lang="en-US" sz="1600" dirty="0" smtClean="0"/>
              <a:t>: "20f5598-8136-502b9f5a52740”</a:t>
            </a:r>
          </a:p>
          <a:p>
            <a:r>
              <a:rPr lang="en-US" sz="1600" dirty="0" smtClean="0"/>
              <a:t>Accept-Ranges: bytes</a:t>
            </a:r>
          </a:p>
          <a:p>
            <a:r>
              <a:rPr lang="en-US" sz="1600" dirty="0" smtClean="0"/>
              <a:t>Content-Length: 33078</a:t>
            </a:r>
          </a:p>
          <a:p>
            <a:r>
              <a:rPr lang="en-US" sz="1600" dirty="0" smtClean="0"/>
              <a:t>Keep-Alive: timeout=15, max=100</a:t>
            </a:r>
          </a:p>
          <a:p>
            <a:r>
              <a:rPr lang="en-US" sz="1600" b="1" dirty="0" smtClean="0"/>
              <a:t>Content-Type: text/html</a:t>
            </a:r>
          </a:p>
          <a:p>
            <a:endParaRPr lang="en-US" sz="1600" dirty="0" smtClean="0"/>
          </a:p>
          <a:p>
            <a:r>
              <a:rPr lang="en-US" sz="1600" dirty="0" smtClean="0"/>
              <a:t>&lt;</a:t>
            </a:r>
            <a:r>
              <a:rPr lang="en-US" sz="1600" b="1" dirty="0" smtClean="0"/>
              <a:t>!DOCTYPE html</a:t>
            </a:r>
            <a:r>
              <a:rPr lang="en-US" sz="1600" dirty="0" smtClean="0"/>
              <a:t>&gt;</a:t>
            </a:r>
          </a:p>
          <a:p>
            <a:r>
              <a:rPr lang="it-IT" sz="1600" dirty="0" smtClean="0"/>
              <a:t>&lt;!--[</a:t>
            </a:r>
            <a:r>
              <a:rPr lang="it-IT" sz="1600" dirty="0" err="1" smtClean="0"/>
              <a:t>if</a:t>
            </a:r>
            <a:r>
              <a:rPr lang="it-IT" sz="1600" dirty="0" smtClean="0"/>
              <a:t> lt IE 9]&gt;&lt;html </a:t>
            </a:r>
            <a:r>
              <a:rPr lang="it-IT" sz="1600" dirty="0" err="1" smtClean="0"/>
              <a:t>class</a:t>
            </a:r>
            <a:r>
              <a:rPr lang="it-IT" sz="1600" dirty="0" smtClean="0"/>
              <a:t>="lt-ie9" </a:t>
            </a:r>
            <a:r>
              <a:rPr lang="it-IT" sz="1600" dirty="0" err="1" smtClean="0"/>
              <a:t>lang</a:t>
            </a:r>
            <a:r>
              <a:rPr lang="it-IT" sz="1600" dirty="0" smtClean="0"/>
              <a:t>="en" dir="</a:t>
            </a:r>
            <a:r>
              <a:rPr lang="it-IT" sz="1600" dirty="0" err="1" smtClean="0"/>
              <a:t>ltr</a:t>
            </a:r>
            <a:r>
              <a:rPr lang="it-IT" sz="1600" dirty="0" smtClean="0"/>
              <a:t>"&gt;&lt;![</a:t>
            </a:r>
            <a:r>
              <a:rPr lang="it-IT" sz="1600" dirty="0" err="1" smtClean="0"/>
              <a:t>endif</a:t>
            </a:r>
            <a:r>
              <a:rPr lang="it-IT" sz="1600" dirty="0" smtClean="0"/>
              <a:t>]--&gt;</a:t>
            </a:r>
          </a:p>
          <a:p>
            <a:r>
              <a:rPr lang="it-IT" sz="1600" dirty="0" smtClean="0"/>
              <a:t>&lt;!--[</a:t>
            </a:r>
            <a:r>
              <a:rPr lang="it-IT" sz="1600" dirty="0" err="1" smtClean="0"/>
              <a:t>if</a:t>
            </a:r>
            <a:r>
              <a:rPr lang="it-IT" sz="1600" dirty="0" smtClean="0"/>
              <a:t> IE 9]&gt;&lt;html </a:t>
            </a:r>
            <a:r>
              <a:rPr lang="it-IT" sz="1600" dirty="0" err="1" smtClean="0"/>
              <a:t>class</a:t>
            </a:r>
            <a:r>
              <a:rPr lang="it-IT" sz="1600" dirty="0" smtClean="0"/>
              <a:t>="ie9" </a:t>
            </a:r>
            <a:r>
              <a:rPr lang="it-IT" sz="1600" dirty="0" err="1" smtClean="0"/>
              <a:t>lang</a:t>
            </a:r>
            <a:r>
              <a:rPr lang="it-IT" sz="1600" dirty="0" smtClean="0"/>
              <a:t>="en" dir="</a:t>
            </a:r>
            <a:r>
              <a:rPr lang="it-IT" sz="1600" dirty="0" err="1" smtClean="0"/>
              <a:t>ltr</a:t>
            </a:r>
            <a:r>
              <a:rPr lang="it-IT" sz="1600" dirty="0" smtClean="0"/>
              <a:t>"&gt;&lt;![</a:t>
            </a:r>
            <a:r>
              <a:rPr lang="it-IT" sz="1600" dirty="0" err="1" smtClean="0"/>
              <a:t>endif</a:t>
            </a:r>
            <a:r>
              <a:rPr lang="it-IT" sz="1600" dirty="0" smtClean="0"/>
              <a:t>]--&gt;</a:t>
            </a:r>
          </a:p>
          <a:p>
            <a:r>
              <a:rPr lang="it-IT" sz="1600" dirty="0" smtClean="0"/>
              <a:t>&lt;!--[</a:t>
            </a:r>
            <a:r>
              <a:rPr lang="it-IT" sz="1600" dirty="0" err="1" smtClean="0"/>
              <a:t>if</a:t>
            </a:r>
            <a:r>
              <a:rPr lang="it-IT" sz="1600" dirty="0" smtClean="0"/>
              <a:t> (</a:t>
            </a:r>
            <a:r>
              <a:rPr lang="it-IT" sz="1600" dirty="0" err="1" smtClean="0"/>
              <a:t>gt</a:t>
            </a:r>
            <a:r>
              <a:rPr lang="it-IT" sz="1600" dirty="0" smtClean="0"/>
              <a:t> IE 9)|(</a:t>
            </a:r>
            <a:r>
              <a:rPr lang="it-IT" sz="1600" dirty="0" err="1" smtClean="0"/>
              <a:t>gt</a:t>
            </a:r>
            <a:r>
              <a:rPr lang="it-IT" sz="1600" dirty="0" smtClean="0"/>
              <a:t> </a:t>
            </a:r>
            <a:r>
              <a:rPr lang="it-IT" sz="1600" dirty="0" err="1" smtClean="0"/>
              <a:t>IEMobile</a:t>
            </a:r>
            <a:r>
              <a:rPr lang="it-IT" sz="1600" dirty="0" smtClean="0"/>
              <a:t> 7)|!(IE)]&lt;!--&gt;</a:t>
            </a:r>
          </a:p>
          <a:p>
            <a:r>
              <a:rPr lang="it-IT" sz="1600" dirty="0" smtClean="0"/>
              <a:t>&lt;!--&lt;![</a:t>
            </a:r>
            <a:r>
              <a:rPr lang="it-IT" sz="1600" dirty="0" err="1" smtClean="0"/>
              <a:t>endif</a:t>
            </a:r>
            <a:r>
              <a:rPr lang="it-IT" sz="1600" dirty="0" smtClean="0"/>
              <a:t>]--&gt;</a:t>
            </a:r>
          </a:p>
          <a:p>
            <a:r>
              <a:rPr lang="it-IT" sz="1600" dirty="0" smtClean="0"/>
              <a:t>&lt;head&gt;</a:t>
            </a:r>
            <a:endParaRPr lang="it-IT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08000" y="290286"/>
            <a:ext cx="7636036" cy="400110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To </a:t>
            </a:r>
            <a:r>
              <a:rPr lang="en-US" sz="2000" b="1" dirty="0" smtClean="0">
                <a:hlinkClick r:id="rId2"/>
              </a:rPr>
              <a:t>www.csc.gatech.edu</a:t>
            </a:r>
            <a:r>
              <a:rPr lang="en-US" sz="2000" b="1" dirty="0" smtClean="0"/>
              <a:t>   (received “404”)   from real OS 10.10    OS?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97333" y="6470952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6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78880" y="2619550"/>
            <a:ext cx="4374833" cy="2585323"/>
          </a:xfrm>
          <a:prstGeom prst="rect">
            <a:avLst/>
          </a:prstGeom>
          <a:noFill/>
          <a:ln w="19050" cmpd="sng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extention</a:t>
            </a:r>
            <a:r>
              <a:rPr lang="en-US" dirty="0" smtClean="0"/>
              <a:t> “.</a:t>
            </a:r>
            <a:r>
              <a:rPr lang="en-US" dirty="0" err="1" smtClean="0"/>
              <a:t>png</a:t>
            </a:r>
            <a:r>
              <a:rPr lang="en-US" dirty="0" smtClean="0"/>
              <a:t>” would lead you to believe that this is going to get a simple image file in PNG format.</a:t>
            </a:r>
          </a:p>
          <a:p>
            <a:endParaRPr lang="en-US" dirty="0"/>
          </a:p>
          <a:p>
            <a:r>
              <a:rPr lang="en-US" dirty="0" smtClean="0"/>
              <a:t>Actually the downloaded file is in HTML format, with “active” areas.</a:t>
            </a:r>
          </a:p>
          <a:p>
            <a:endParaRPr lang="en-US" dirty="0"/>
          </a:p>
          <a:p>
            <a:r>
              <a:rPr lang="en-US" b="1" dirty="0" smtClean="0"/>
              <a:t>The file extension in the URL does not limit the type of file to be downloaded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23301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21" y="725402"/>
            <a:ext cx="8616637" cy="5755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GET /</a:t>
            </a:r>
            <a:r>
              <a:rPr lang="en-US" sz="1600" dirty="0" err="1" smtClean="0"/>
              <a:t>copeland</a:t>
            </a:r>
            <a:r>
              <a:rPr lang="en-US" sz="1600" dirty="0" smtClean="0"/>
              <a:t>/</a:t>
            </a:r>
            <a:r>
              <a:rPr lang="en-US" sz="1600" dirty="0" err="1" smtClean="0"/>
              <a:t>jac</a:t>
            </a:r>
            <a:r>
              <a:rPr lang="en-US" sz="1600" dirty="0" smtClean="0"/>
              <a:t>/6612/</a:t>
            </a:r>
            <a:r>
              <a:rPr lang="en-US" sz="1600" dirty="0" err="1" smtClean="0"/>
              <a:t>small.txt</a:t>
            </a:r>
            <a:r>
              <a:rPr lang="en-US" sz="1600" dirty="0" smtClean="0"/>
              <a:t> HTTP/1.1</a:t>
            </a:r>
          </a:p>
          <a:p>
            <a:r>
              <a:rPr lang="en-US" sz="1600" dirty="0" smtClean="0"/>
              <a:t>Host: </a:t>
            </a:r>
            <a:r>
              <a:rPr lang="en-US" sz="1600" dirty="0" err="1" smtClean="0"/>
              <a:t>www.csc.gatech.edu</a:t>
            </a:r>
            <a:endParaRPr lang="en-US" sz="1600" dirty="0" smtClean="0"/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Pragma: no-cache</a:t>
            </a:r>
          </a:p>
          <a:p>
            <a:r>
              <a:rPr lang="en-US" sz="1600" dirty="0" smtClean="0"/>
              <a:t>Cache-Control: no-cache</a:t>
            </a:r>
          </a:p>
          <a:p>
            <a:r>
              <a:rPr lang="en-US" sz="1600" dirty="0" smtClean="0"/>
              <a:t>Accept: text/</a:t>
            </a:r>
            <a:r>
              <a:rPr lang="en-US" sz="1600" dirty="0" err="1" smtClean="0"/>
              <a:t>html,application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xhtml+xml,application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xml;q</a:t>
            </a:r>
            <a:r>
              <a:rPr lang="en-US" sz="1600" dirty="0" smtClean="0"/>
              <a:t>=0.9,image/</a:t>
            </a:r>
            <a:r>
              <a:rPr lang="en-US" sz="1600" dirty="0" err="1" smtClean="0"/>
              <a:t>webp</a:t>
            </a:r>
            <a:r>
              <a:rPr lang="en-US" sz="1600" dirty="0" smtClean="0"/>
              <a:t>,*/*;q=0.8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User-Agent: Mozilla/5.0 (Linux; </a:t>
            </a:r>
            <a:r>
              <a:rPr lang="en-US" sz="1600" b="1" dirty="0" smtClean="0">
                <a:solidFill>
                  <a:srgbClr val="FF0000"/>
                </a:solidFill>
              </a:rPr>
              <a:t>Android 4.4.2</a:t>
            </a:r>
            <a:r>
              <a:rPr lang="en-US" sz="1600" dirty="0" smtClean="0">
                <a:solidFill>
                  <a:srgbClr val="FF0000"/>
                </a:solidFill>
              </a:rPr>
              <a:t>; Nexus 4 Build/KOT49H) </a:t>
            </a:r>
            <a:r>
              <a:rPr lang="en-US" sz="1600" dirty="0" err="1" smtClean="0">
                <a:solidFill>
                  <a:srgbClr val="FF0000"/>
                </a:solidFill>
              </a:rPr>
              <a:t>AppleWebKit</a:t>
            </a:r>
            <a:r>
              <a:rPr lang="en-US" sz="1600" dirty="0" smtClean="0">
                <a:solidFill>
                  <a:srgbClr val="FF0000"/>
                </a:solidFill>
              </a:rPr>
              <a:t>/537.36 (KHTML, like Gecko) Chrome/34.0.1847.114 Mobile Safari/537.36</a:t>
            </a:r>
          </a:p>
          <a:p>
            <a:r>
              <a:rPr lang="en-US" sz="1600" dirty="0" smtClean="0"/>
              <a:t>Accept-Encoding: </a:t>
            </a:r>
            <a:r>
              <a:rPr lang="en-US" sz="1600" dirty="0" err="1" smtClean="0"/>
              <a:t>gzip</a:t>
            </a:r>
            <a:r>
              <a:rPr lang="en-US" sz="1600" dirty="0" smtClean="0"/>
              <a:t>, deflate, </a:t>
            </a:r>
            <a:r>
              <a:rPr lang="en-US" sz="1600" dirty="0" err="1" smtClean="0"/>
              <a:t>sdch</a:t>
            </a:r>
            <a:endParaRPr lang="en-US" sz="1600" dirty="0" smtClean="0"/>
          </a:p>
          <a:p>
            <a:r>
              <a:rPr lang="en-US" sz="1600" dirty="0" smtClean="0"/>
              <a:t>Accept-Language: </a:t>
            </a:r>
            <a:r>
              <a:rPr lang="en-US" sz="1600" dirty="0" err="1" smtClean="0"/>
              <a:t>en-US,en;q</a:t>
            </a:r>
            <a:r>
              <a:rPr lang="en-US" sz="1600" dirty="0" smtClean="0"/>
              <a:t>=0.8</a:t>
            </a:r>
          </a:p>
          <a:p>
            <a:endParaRPr lang="en-US" sz="1600" dirty="0" smtClean="0"/>
          </a:p>
          <a:p>
            <a:r>
              <a:rPr lang="en-US" sz="1600" dirty="0" smtClean="0"/>
              <a:t>HTTP/1.1 200 OK</a:t>
            </a:r>
          </a:p>
          <a:p>
            <a:r>
              <a:rPr lang="en-US" sz="1600" dirty="0" smtClean="0"/>
              <a:t>Date: Sun, 15 Feb 2015 14:45:59 GMT</a:t>
            </a:r>
          </a:p>
          <a:p>
            <a:r>
              <a:rPr lang="en-US" sz="1600" dirty="0" smtClean="0"/>
              <a:t>Server: Apache</a:t>
            </a:r>
          </a:p>
          <a:p>
            <a:r>
              <a:rPr lang="en-US" sz="1600" dirty="0" smtClean="0"/>
              <a:t>Last-Modified: Sat, 14 Feb 2015 16:34:32 GMT</a:t>
            </a:r>
          </a:p>
          <a:p>
            <a:r>
              <a:rPr lang="en-US" sz="1600" dirty="0" err="1" smtClean="0"/>
              <a:t>ETag</a:t>
            </a:r>
            <a:r>
              <a:rPr lang="en-US" sz="1600" dirty="0" smtClean="0"/>
              <a:t>: "f3c023-1b-50f0eed7e7600”</a:t>
            </a:r>
          </a:p>
          <a:p>
            <a:r>
              <a:rPr lang="en-US" sz="1600" dirty="0" smtClean="0"/>
              <a:t>Accept-Ranges: bytes</a:t>
            </a:r>
          </a:p>
          <a:p>
            <a:r>
              <a:rPr lang="en-US" sz="1600" dirty="0" smtClean="0"/>
              <a:t>Content-Length: 27</a:t>
            </a:r>
          </a:p>
          <a:p>
            <a:r>
              <a:rPr lang="en-US" sz="1600" dirty="0" smtClean="0"/>
              <a:t>Keep-Alive: timeout=15, max=100</a:t>
            </a:r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Content-Type: text/plain</a:t>
            </a:r>
          </a:p>
          <a:p>
            <a:endParaRPr lang="en-US" sz="1600" dirty="0" smtClean="0"/>
          </a:p>
          <a:p>
            <a:r>
              <a:rPr lang="en-US" sz="1600" dirty="0" smtClean="0"/>
              <a:t>This is a small text file.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8000" y="290286"/>
            <a:ext cx="7636036" cy="400110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To </a:t>
            </a:r>
            <a:r>
              <a:rPr lang="en-US" sz="2000" b="1" dirty="0" smtClean="0">
                <a:hlinkClick r:id="rId2"/>
              </a:rPr>
              <a:t>www.csc.gatech.edu</a:t>
            </a:r>
            <a:r>
              <a:rPr lang="en-US" sz="2000" b="1" dirty="0" smtClean="0"/>
              <a:t>   from Mac,   Chrome spoofing Android </a:t>
            </a:r>
            <a:r>
              <a:rPr lang="en-US" sz="2000" b="1" dirty="0" err="1" smtClean="0"/>
              <a:t>KitKat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97333" y="6470952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34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21" y="1330164"/>
            <a:ext cx="861663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GET /</a:t>
            </a:r>
            <a:r>
              <a:rPr lang="en-US" sz="1600" dirty="0" err="1" smtClean="0"/>
              <a:t>copeland</a:t>
            </a:r>
            <a:r>
              <a:rPr lang="en-US" sz="1600" dirty="0" smtClean="0"/>
              <a:t>/</a:t>
            </a:r>
            <a:r>
              <a:rPr lang="en-US" sz="1600" dirty="0" err="1" smtClean="0"/>
              <a:t>jac</a:t>
            </a:r>
            <a:r>
              <a:rPr lang="en-US" sz="1600" dirty="0" smtClean="0"/>
              <a:t>/6612/</a:t>
            </a:r>
            <a:r>
              <a:rPr lang="en-US" sz="1600" dirty="0" err="1" smtClean="0"/>
              <a:t>small.txt</a:t>
            </a:r>
            <a:r>
              <a:rPr lang="en-US" sz="1600" dirty="0" smtClean="0"/>
              <a:t> HTTP/1.1</a:t>
            </a:r>
          </a:p>
          <a:p>
            <a:r>
              <a:rPr lang="en-US" sz="1600" dirty="0" smtClean="0"/>
              <a:t>Host: </a:t>
            </a:r>
            <a:r>
              <a:rPr lang="en-US" sz="1600" dirty="0" err="1" smtClean="0"/>
              <a:t>www.csc.gatech.edu</a:t>
            </a:r>
            <a:endParaRPr lang="en-US" sz="1600" dirty="0" smtClean="0"/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Accept: text/</a:t>
            </a:r>
            <a:r>
              <a:rPr lang="en-US" sz="1600" dirty="0" err="1" smtClean="0"/>
              <a:t>html,application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xhtml+xml,application</a:t>
            </a:r>
            <a:r>
              <a:rPr lang="en-US" sz="1600" dirty="0" smtClean="0"/>
              <a:t>/</a:t>
            </a:r>
            <a:r>
              <a:rPr lang="en-US" sz="1600" dirty="0" err="1" smtClean="0"/>
              <a:t>xml;q</a:t>
            </a:r>
            <a:r>
              <a:rPr lang="en-US" sz="1600" dirty="0" smtClean="0"/>
              <a:t>=0.9,image/</a:t>
            </a:r>
            <a:r>
              <a:rPr lang="en-US" sz="1600" dirty="0" err="1" smtClean="0"/>
              <a:t>webp</a:t>
            </a:r>
            <a:r>
              <a:rPr lang="en-US" sz="1600" dirty="0" smtClean="0"/>
              <a:t>,*/*;q=0.8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User-Agent: Mozilla/4.0 (compatible; MSIE 8.0; Windows NT 6.0; WOW64; Trident/4.0; SLCC1)</a:t>
            </a:r>
          </a:p>
          <a:p>
            <a:r>
              <a:rPr lang="en-US" sz="1600" dirty="0" smtClean="0"/>
              <a:t>Accept-Encoding: </a:t>
            </a:r>
            <a:r>
              <a:rPr lang="en-US" sz="1600" dirty="0" err="1" smtClean="0"/>
              <a:t>gzip</a:t>
            </a:r>
            <a:r>
              <a:rPr lang="en-US" sz="1600" dirty="0" smtClean="0"/>
              <a:t>, deflate, </a:t>
            </a:r>
            <a:r>
              <a:rPr lang="en-US" sz="1600" dirty="0" err="1" smtClean="0"/>
              <a:t>sdch</a:t>
            </a:r>
            <a:endParaRPr lang="en-US" sz="1600" dirty="0" smtClean="0"/>
          </a:p>
          <a:p>
            <a:r>
              <a:rPr lang="en-US" sz="1600" dirty="0" smtClean="0"/>
              <a:t>Accept-Language: </a:t>
            </a:r>
            <a:r>
              <a:rPr lang="en-US" sz="1600" dirty="0" err="1" smtClean="0"/>
              <a:t>en-US,en;q</a:t>
            </a:r>
            <a:r>
              <a:rPr lang="en-US" sz="1600" dirty="0" smtClean="0"/>
              <a:t>=0.8</a:t>
            </a:r>
          </a:p>
          <a:p>
            <a:r>
              <a:rPr lang="en-US" sz="1600" dirty="0" smtClean="0"/>
              <a:t>If-None-Match: "f3c023-1b-50f0eed7e7600”</a:t>
            </a:r>
          </a:p>
          <a:p>
            <a:r>
              <a:rPr lang="en-US" sz="1600" dirty="0" smtClean="0"/>
              <a:t>If-Modified-Since: Sat, 14 Feb 2015 16:34:32 GMT</a:t>
            </a:r>
          </a:p>
          <a:p>
            <a:endParaRPr lang="en-US" sz="1600" dirty="0" smtClean="0"/>
          </a:p>
          <a:p>
            <a:r>
              <a:rPr lang="en-US" sz="1600" dirty="0" smtClean="0"/>
              <a:t>HTTP/1.1 304 Not Modified</a:t>
            </a:r>
          </a:p>
          <a:p>
            <a:r>
              <a:rPr lang="en-US" sz="1600" dirty="0" smtClean="0"/>
              <a:t>Date: Sun, 15 Feb 2015 14:45:29 GMT</a:t>
            </a:r>
          </a:p>
          <a:p>
            <a:r>
              <a:rPr lang="en-US" sz="1600" dirty="0" smtClean="0"/>
              <a:t>Server: Apache</a:t>
            </a:r>
          </a:p>
          <a:p>
            <a:r>
              <a:rPr lang="en-US" sz="1600" dirty="0" smtClean="0"/>
              <a:t>Connection: Keep-Alive</a:t>
            </a:r>
          </a:p>
          <a:p>
            <a:r>
              <a:rPr lang="en-US" sz="1600" dirty="0" smtClean="0"/>
              <a:t>Keep-Alive: timeout=15, max=100</a:t>
            </a:r>
          </a:p>
          <a:p>
            <a:r>
              <a:rPr lang="en-US" sz="1600" dirty="0" err="1" smtClean="0"/>
              <a:t>ETag</a:t>
            </a:r>
            <a:r>
              <a:rPr lang="en-US" sz="1600" dirty="0" smtClean="0"/>
              <a:t>: "f3c023-1b-50f0eed7e7600”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8000" y="290286"/>
            <a:ext cx="7636036" cy="400110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To </a:t>
            </a:r>
            <a:r>
              <a:rPr lang="en-US" sz="2000" b="1" dirty="0" smtClean="0">
                <a:hlinkClick r:id="rId2"/>
              </a:rPr>
              <a:t>www.csc.gatech.edu</a:t>
            </a:r>
            <a:r>
              <a:rPr lang="en-US" sz="2000" b="1" dirty="0" smtClean="0"/>
              <a:t>   from Mac,   Chrome  spoofing MS IE8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97333" y="6470952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695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462" y="302063"/>
            <a:ext cx="8265872" cy="6494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GET /</a:t>
            </a:r>
            <a:r>
              <a:rPr lang="en-US" sz="1600" dirty="0" err="1" smtClean="0"/>
              <a:t>ajax</a:t>
            </a:r>
            <a:r>
              <a:rPr lang="en-US" sz="1600" dirty="0" smtClean="0"/>
              <a:t>/</a:t>
            </a:r>
            <a:r>
              <a:rPr lang="en-US" sz="1600" dirty="0" err="1" smtClean="0"/>
              <a:t>jQuery</a:t>
            </a:r>
            <a:r>
              <a:rPr lang="en-US" sz="1600" dirty="0" smtClean="0"/>
              <a:t>/jquery-1.8.3.min.js    HTTP/1.1</a:t>
            </a:r>
          </a:p>
          <a:p>
            <a:r>
              <a:rPr lang="en-US" sz="1600" dirty="0" smtClean="0"/>
              <a:t>Accept: */*</a:t>
            </a:r>
          </a:p>
          <a:p>
            <a:r>
              <a:rPr lang="en-US" sz="1600" dirty="0" err="1" smtClean="0">
                <a:solidFill>
                  <a:srgbClr val="FF0000"/>
                </a:solidFill>
              </a:rPr>
              <a:t>Referer</a:t>
            </a:r>
            <a:r>
              <a:rPr lang="en-US" sz="1600" dirty="0" smtClean="0">
                <a:solidFill>
                  <a:srgbClr val="FF0000"/>
                </a:solidFill>
              </a:rPr>
              <a:t>: http://</a:t>
            </a:r>
            <a:r>
              <a:rPr lang="en-US" sz="1600" dirty="0" err="1" smtClean="0">
                <a:solidFill>
                  <a:srgbClr val="FF0000"/>
                </a:solidFill>
              </a:rPr>
              <a:t>windows.microsoft.com</a:t>
            </a:r>
            <a:r>
              <a:rPr lang="en-US" sz="1600" dirty="0" smtClean="0">
                <a:solidFill>
                  <a:srgbClr val="FF0000"/>
                </a:solidFill>
              </a:rPr>
              <a:t>/en-us/internet-explorer/ie-8-welcome</a:t>
            </a:r>
          </a:p>
          <a:p>
            <a:r>
              <a:rPr lang="en-US" sz="1600" dirty="0" smtClean="0"/>
              <a:t>Accept-Language: en-US</a:t>
            </a:r>
          </a:p>
          <a:p>
            <a:r>
              <a:rPr lang="en-US" sz="1600" b="1" u="sng" dirty="0" smtClean="0">
                <a:solidFill>
                  <a:srgbClr val="FF0000"/>
                </a:solidFill>
              </a:rPr>
              <a:t>User-Agent: Mozilla/4.0 (compatible; MSIE 8.0; Windows NT 6.1; WOW64; Trident/4.0; SLCC2</a:t>
            </a:r>
            <a:r>
              <a:rPr lang="en-US" sz="1600" b="1" dirty="0" smtClean="0">
                <a:solidFill>
                  <a:srgbClr val="FF0000"/>
                </a:solidFill>
              </a:rPr>
              <a:t>; .NET </a:t>
            </a:r>
            <a:r>
              <a:rPr lang="en-US" sz="1600" dirty="0" smtClean="0">
                <a:solidFill>
                  <a:srgbClr val="FF0000"/>
                </a:solidFill>
              </a:rPr>
              <a:t>CLR 2.0.50727; .NET CLR 3.5.30729; .NET CLR 3.0.30729; Media Center PC 6.0)</a:t>
            </a:r>
          </a:p>
          <a:p>
            <a:r>
              <a:rPr lang="en-US" sz="1600" dirty="0" smtClean="0"/>
              <a:t>Accept-Encoding: </a:t>
            </a:r>
            <a:r>
              <a:rPr lang="en-US" sz="1600" dirty="0" err="1" smtClean="0"/>
              <a:t>gzip</a:t>
            </a:r>
            <a:r>
              <a:rPr lang="en-US" sz="1600" dirty="0" smtClean="0"/>
              <a:t>, deflate</a:t>
            </a:r>
          </a:p>
          <a:p>
            <a:r>
              <a:rPr lang="en-US" sz="1600" dirty="0" smtClean="0"/>
              <a:t>Host: </a:t>
            </a:r>
            <a:r>
              <a:rPr lang="en-US" sz="1600" dirty="0" err="1" smtClean="0"/>
              <a:t>ajax.aspnetcdn.com</a:t>
            </a:r>
            <a:endParaRPr lang="en-US" sz="1600" dirty="0" smtClean="0"/>
          </a:p>
          <a:p>
            <a:r>
              <a:rPr lang="en-US" sz="1600" dirty="0" smtClean="0"/>
              <a:t>Connection: Keep-Alive</a:t>
            </a:r>
          </a:p>
          <a:p>
            <a:endParaRPr lang="en-US" sz="1600" dirty="0" smtClean="0"/>
          </a:p>
          <a:p>
            <a:r>
              <a:rPr lang="en-US" sz="1600" dirty="0" smtClean="0"/>
              <a:t>HTTP/1.1 200 OK</a:t>
            </a:r>
          </a:p>
          <a:p>
            <a:r>
              <a:rPr lang="en-US" sz="1600" dirty="0" smtClean="0"/>
              <a:t>Content-Encoding: </a:t>
            </a:r>
            <a:r>
              <a:rPr lang="en-US" sz="1600" dirty="0" err="1" smtClean="0"/>
              <a:t>gzip</a:t>
            </a:r>
            <a:endParaRPr lang="en-US" sz="1600" dirty="0" smtClean="0"/>
          </a:p>
          <a:p>
            <a:r>
              <a:rPr lang="en-US" sz="1600" dirty="0" smtClean="0"/>
              <a:t>Accept-Ranges: bytes</a:t>
            </a:r>
          </a:p>
          <a:p>
            <a:r>
              <a:rPr lang="en-US" sz="1600" dirty="0" smtClean="0"/>
              <a:t>Cache-Control: </a:t>
            </a:r>
            <a:r>
              <a:rPr lang="en-US" sz="1600" dirty="0" err="1" smtClean="0"/>
              <a:t>public,max</a:t>
            </a:r>
            <a:r>
              <a:rPr lang="en-US" sz="1600" dirty="0" smtClean="0"/>
              <a:t>-age=31536000</a:t>
            </a:r>
          </a:p>
          <a:p>
            <a:r>
              <a:rPr lang="en-US" sz="1600" dirty="0" smtClean="0"/>
              <a:t>Content-Type: application/x-</a:t>
            </a:r>
            <a:r>
              <a:rPr lang="en-US" sz="1600" dirty="0" err="1" smtClean="0"/>
              <a:t>javascript</a:t>
            </a:r>
            <a:endParaRPr lang="en-US" sz="1600" dirty="0" smtClean="0"/>
          </a:p>
          <a:p>
            <a:r>
              <a:rPr lang="en-US" sz="1600" dirty="0" smtClean="0"/>
              <a:t>Date: Sat, 06 Dec 2014 19:49:14 GM</a:t>
            </a:r>
          </a:p>
          <a:p>
            <a:r>
              <a:rPr lang="en-US" sz="1600" dirty="0" err="1" smtClean="0"/>
              <a:t>Etag</a:t>
            </a:r>
            <a:r>
              <a:rPr lang="en-US" sz="1600" dirty="0" smtClean="0"/>
              <a:t>: "016b0d4bac1cd1:0”</a:t>
            </a:r>
          </a:p>
          <a:p>
            <a:r>
              <a:rPr lang="en-US" sz="1600" dirty="0" smtClean="0"/>
              <a:t>Last-Modified: Tue, 13 Nov 2012 16:20:44 GMT</a:t>
            </a:r>
          </a:p>
          <a:p>
            <a:r>
              <a:rPr lang="en-US" sz="1600" dirty="0" smtClean="0"/>
              <a:t>P3P: CP="ALL IND DSP COR ADM </a:t>
            </a:r>
            <a:r>
              <a:rPr lang="en-US" sz="1600" dirty="0" err="1" smtClean="0"/>
              <a:t>CONo</a:t>
            </a:r>
            <a:r>
              <a:rPr lang="en-US" sz="1600" dirty="0" smtClean="0"/>
              <a:t> CUR </a:t>
            </a:r>
            <a:r>
              <a:rPr lang="en-US" sz="1600" dirty="0" err="1" smtClean="0"/>
              <a:t>CUSo</a:t>
            </a:r>
            <a:r>
              <a:rPr lang="en-US" sz="1600" dirty="0" smtClean="0"/>
              <a:t> </a:t>
            </a:r>
            <a:r>
              <a:rPr lang="en-US" sz="1600" dirty="0" err="1" smtClean="0"/>
              <a:t>IVAo</a:t>
            </a:r>
            <a:r>
              <a:rPr lang="en-US" sz="1600" dirty="0" smtClean="0"/>
              <a:t> </a:t>
            </a:r>
            <a:r>
              <a:rPr lang="en-US" sz="1600" dirty="0" err="1" smtClean="0"/>
              <a:t>IVDo</a:t>
            </a:r>
            <a:r>
              <a:rPr lang="en-US" sz="1600" dirty="0" smtClean="0"/>
              <a:t> PSA PSD TAI </a:t>
            </a:r>
            <a:r>
              <a:rPr lang="en-US" sz="1600" dirty="0" err="1" smtClean="0"/>
              <a:t>TELo</a:t>
            </a:r>
            <a:r>
              <a:rPr lang="en-US" sz="1600" dirty="0" smtClean="0"/>
              <a:t> OUR </a:t>
            </a:r>
            <a:r>
              <a:rPr lang="en-US" sz="1600" dirty="0" err="1" smtClean="0"/>
              <a:t>SAMo</a:t>
            </a:r>
            <a:r>
              <a:rPr lang="en-US" sz="1600" dirty="0" smtClean="0"/>
              <a:t> CNT COM INT NAV ONL PHY PRE PUR UNI”</a:t>
            </a:r>
          </a:p>
          <a:p>
            <a:r>
              <a:rPr lang="en-US" sz="1600" dirty="0" smtClean="0"/>
              <a:t>Server: </a:t>
            </a:r>
            <a:r>
              <a:rPr lang="en-US" sz="1600" dirty="0" err="1" smtClean="0"/>
              <a:t>ECAcc</a:t>
            </a:r>
            <a:r>
              <a:rPr lang="en-US" sz="1600" dirty="0" smtClean="0"/>
              <a:t> (</a:t>
            </a:r>
            <a:r>
              <a:rPr lang="en-US" sz="1600" dirty="0" err="1" smtClean="0"/>
              <a:t>atl</a:t>
            </a:r>
            <a:r>
              <a:rPr lang="en-US" sz="1600" dirty="0" smtClean="0"/>
              <a:t>/FCCA)</a:t>
            </a:r>
          </a:p>
          <a:p>
            <a:r>
              <a:rPr lang="en-US" sz="1600" dirty="0" smtClean="0"/>
              <a:t>Vary: Accept-Encoding</a:t>
            </a:r>
          </a:p>
          <a:p>
            <a:r>
              <a:rPr lang="en-US" sz="1600" dirty="0" err="1" smtClean="0"/>
              <a:t>VTag</a:t>
            </a:r>
            <a:r>
              <a:rPr lang="en-US" sz="1600" dirty="0" smtClean="0"/>
              <a:t>: 43818332000000000</a:t>
            </a:r>
          </a:p>
          <a:p>
            <a:r>
              <a:rPr lang="en-US" sz="1600" dirty="0" smtClean="0"/>
              <a:t>X-Cache: HIT        X-Powered-By: ASP.NET        X-Powered-By: ARR/2.5</a:t>
            </a:r>
          </a:p>
          <a:p>
            <a:r>
              <a:rPr lang="en-US" sz="1600" dirty="0" smtClean="0"/>
              <a:t>Content-Length: 42638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.  .  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0571" y="105620"/>
            <a:ext cx="2152039" cy="369332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from real Windows 7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297333" y="6470952"/>
            <a:ext cx="701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5364B82-2B58-2642-B3C2-FFEA992A57FD}" type="slidenum">
              <a:rPr lang="en-US" smtClean="0"/>
              <a:pPr algn="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03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2847</TotalTime>
  <Words>3108</Words>
  <Application>Microsoft Macintosh PowerPoint</Application>
  <PresentationFormat>On-screen Show (4:3)</PresentationFormat>
  <Paragraphs>298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Georgia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Copeland</dc:creator>
  <cp:lastModifiedBy>John Copeland</cp:lastModifiedBy>
  <cp:revision>61</cp:revision>
  <dcterms:created xsi:type="dcterms:W3CDTF">2015-02-14T14:48:24Z</dcterms:created>
  <dcterms:modified xsi:type="dcterms:W3CDTF">2015-03-30T16:27:51Z</dcterms:modified>
</cp:coreProperties>
</file>